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72" r:id="rId15"/>
    <p:sldId id="273" r:id="rId16"/>
    <p:sldId id="274" r:id="rId17"/>
    <p:sldId id="275" r:id="rId18"/>
    <p:sldId id="357" r:id="rId19"/>
    <p:sldId id="279" r:id="rId20"/>
    <p:sldId id="358" r:id="rId21"/>
    <p:sldId id="359" r:id="rId22"/>
    <p:sldId id="257" r:id="rId23"/>
    <p:sldId id="258" r:id="rId24"/>
    <p:sldId id="259" r:id="rId25"/>
    <p:sldId id="335" r:id="rId26"/>
    <p:sldId id="336" r:id="rId27"/>
    <p:sldId id="337" r:id="rId28"/>
    <p:sldId id="338" r:id="rId29"/>
    <p:sldId id="341" r:id="rId30"/>
    <p:sldId id="339" r:id="rId31"/>
    <p:sldId id="340" r:id="rId32"/>
    <p:sldId id="342" r:id="rId33"/>
    <p:sldId id="343" r:id="rId34"/>
    <p:sldId id="344" r:id="rId35"/>
    <p:sldId id="345" r:id="rId36"/>
    <p:sldId id="35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B505-1D44-407C-82E5-6C93B420AD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3F62C-F8C6-468D-A55F-5C991C3CF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B295-91C9-48AB-B38B-47CD1F5C83B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6D4C-966E-4E0B-8680-11D72565C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Number Theory and Cryptography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28787"/>
            <a:ext cx="3429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28787"/>
            <a:ext cx="3429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752600"/>
            <a:ext cx="5484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+ 4 + 9 + . . . + 24</a:t>
            </a:r>
            <a:r>
              <a:rPr lang="en-US" sz="4000" baseline="38000" dirty="0" smtClean="0"/>
              <a:t>2</a:t>
            </a:r>
            <a:r>
              <a:rPr lang="en-US" sz="4000" dirty="0" smtClean="0"/>
              <a:t> = 70</a:t>
            </a:r>
            <a:r>
              <a:rPr lang="en-US" sz="4000" baseline="30000" dirty="0" smtClean="0"/>
              <a:t>2</a:t>
            </a:r>
          </a:p>
        </p:txBody>
      </p:sp>
      <p:pic>
        <p:nvPicPr>
          <p:cNvPr id="4" name="Picture 3" descr="cannonballp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 descr="218421125_31672de8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971800"/>
            <a:ext cx="3048000" cy="2310384"/>
          </a:xfrm>
          <a:prstGeom prst="rect">
            <a:avLst/>
          </a:prstGeom>
        </p:spPr>
      </p:pic>
      <p:pic>
        <p:nvPicPr>
          <p:cNvPr id="6" name="Picture 5" descr="1194989372736108104pattern-dots-square-grid-09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0394" y="2590800"/>
            <a:ext cx="2819400" cy="2819400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810000"/>
            <a:ext cx="1385942" cy="646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7432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elliptic curve is the graph of an equation</a:t>
            </a:r>
          </a:p>
          <a:p>
            <a:r>
              <a:rPr lang="en-US" sz="3200" dirty="0" smtClean="0"/>
              <a:t>         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cubic polynomial in  x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715000"/>
            <a:ext cx="5694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For example,   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x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– 5x + 12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638800"/>
            <a:ext cx="502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Start with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.  We get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638800"/>
            <a:ext cx="560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Using P</a:t>
            </a:r>
            <a:r>
              <a:rPr lang="en-US" sz="3200" cap="all" baseline="-25000" dirty="0" smtClean="0"/>
              <a:t>1</a:t>
            </a:r>
            <a:r>
              <a:rPr lang="en-US" sz="3200" dirty="0" smtClean="0"/>
              <a:t> and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we get P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638800"/>
            <a:ext cx="5420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Using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P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we get P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1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get points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P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. . . ,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, . . 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874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Given  n , it is easy to  compute </a:t>
            </a:r>
            <a:r>
              <a:rPr lang="en-US" sz="3200" dirty="0" err="1" smtClean="0"/>
              <a:t>P</a:t>
            </a:r>
            <a:r>
              <a:rPr lang="en-US" sz="3200" baseline="-25000" dirty="0" err="1"/>
              <a:t>n</a:t>
            </a:r>
            <a:r>
              <a:rPr lang="en-US" sz="3200" dirty="0" smtClean="0"/>
              <a:t>                          </a:t>
            </a:r>
          </a:p>
          <a:p>
            <a:r>
              <a:rPr lang="en-US" sz="3200" dirty="0" smtClean="0"/>
              <a:t>    (even when  n  is  a 1000-digit number)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419600"/>
            <a:ext cx="639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Given  </a:t>
            </a:r>
            <a:r>
              <a:rPr lang="en-US" sz="3200" dirty="0" err="1" smtClean="0"/>
              <a:t>P</a:t>
            </a:r>
            <a:r>
              <a:rPr lang="en-US" sz="3200" baseline="-25000" dirty="0" err="1"/>
              <a:t>n</a:t>
            </a:r>
            <a:r>
              <a:rPr lang="en-US" sz="3200" dirty="0" smtClean="0"/>
              <a:t> ,  it is very difficult to figure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ut the value of  n 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of these calculations are done mod a big prime.</a:t>
            </a:r>
          </a:p>
          <a:p>
            <a:r>
              <a:rPr lang="en-US" sz="2800" dirty="0" smtClean="0"/>
              <a:t>           Otherwise, the computer overflows.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62400" cy="2971800"/>
          </a:xfrm>
          <a:prstGeom prst="rect">
            <a:avLst/>
          </a:prstGeom>
        </p:spPr>
      </p:pic>
      <p:pic>
        <p:nvPicPr>
          <p:cNvPr id="3" name="Picture 2" descr="terra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1" y="641374"/>
            <a:ext cx="2514600" cy="2379539"/>
          </a:xfrm>
          <a:prstGeom prst="rect">
            <a:avLst/>
          </a:prstGeom>
        </p:spPr>
      </p:pic>
      <p:pic>
        <p:nvPicPr>
          <p:cNvPr id="4" name="Picture 3" descr="du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219200"/>
            <a:ext cx="1752600" cy="1752600"/>
          </a:xfrm>
          <a:prstGeom prst="rect">
            <a:avLst/>
          </a:prstGeom>
        </p:spPr>
      </p:pic>
      <p:pic>
        <p:nvPicPr>
          <p:cNvPr id="5" name="Picture 4" descr="fres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495800"/>
            <a:ext cx="2514600" cy="1885950"/>
          </a:xfrm>
          <a:prstGeom prst="rect">
            <a:avLst/>
          </a:prstGeom>
        </p:spPr>
      </p:pic>
      <p:pic>
        <p:nvPicPr>
          <p:cNvPr id="6" name="Picture 5" descr="Turge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495800"/>
            <a:ext cx="2857500" cy="1905000"/>
          </a:xfrm>
          <a:prstGeom prst="rect">
            <a:avLst/>
          </a:prstGeom>
        </p:spPr>
      </p:pic>
      <p:pic>
        <p:nvPicPr>
          <p:cNvPr id="7" name="Picture 6" descr="u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4724400"/>
            <a:ext cx="2381250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3352800"/>
            <a:ext cx="419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“Do you know the secret?”</a:t>
            </a:r>
            <a:endParaRPr lang="en-US" sz="2800" b="1" dirty="0"/>
          </a:p>
        </p:txBody>
      </p:sp>
      <p:pic>
        <p:nvPicPr>
          <p:cNvPr id="9" name="Picture 8" descr="cavalier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800" y="4343400"/>
            <a:ext cx="1066800" cy="1600200"/>
          </a:xfrm>
          <a:prstGeom prst="rect">
            <a:avLst/>
          </a:prstGeom>
        </p:spPr>
      </p:pic>
      <p:pic>
        <p:nvPicPr>
          <p:cNvPr id="10" name="Picture 9" descr="un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4419600"/>
            <a:ext cx="1610360" cy="1686560"/>
          </a:xfrm>
          <a:prstGeom prst="rect">
            <a:avLst/>
          </a:prstGeom>
        </p:spPr>
      </p:pic>
      <p:pic>
        <p:nvPicPr>
          <p:cNvPr id="11" name="Picture 10" descr="NCStat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4495800"/>
            <a:ext cx="1053913" cy="1371600"/>
          </a:xfrm>
          <a:prstGeom prst="rect">
            <a:avLst/>
          </a:prstGeom>
        </p:spPr>
      </p:pic>
      <p:pic>
        <p:nvPicPr>
          <p:cNvPr id="12" name="Picture 11" descr="bush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4343400"/>
            <a:ext cx="1693235" cy="1693235"/>
          </a:xfrm>
          <a:prstGeom prst="rect">
            <a:avLst/>
          </a:prstGeom>
        </p:spPr>
      </p:pic>
      <p:pic>
        <p:nvPicPr>
          <p:cNvPr id="13" name="Picture 12" descr="bush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4419600"/>
            <a:ext cx="1693234" cy="1693234"/>
          </a:xfrm>
          <a:prstGeom prst="rect">
            <a:avLst/>
          </a:prstGeom>
        </p:spPr>
      </p:pic>
      <p:pic>
        <p:nvPicPr>
          <p:cNvPr id="14" name="Picture 13" descr="bush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4343400"/>
            <a:ext cx="1693235" cy="169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73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The secret is a 200-digit integer  s.</a:t>
            </a:r>
          </a:p>
          <a:p>
            <a:r>
              <a:rPr lang="en-US" sz="3200" dirty="0" smtClean="0"/>
              <a:t>Prove to me that you know the secret.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819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I send you a random point 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717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compute  P</a:t>
            </a:r>
            <a:r>
              <a:rPr lang="en-US" sz="3200" baseline="-25000" dirty="0"/>
              <a:t>S</a:t>
            </a:r>
            <a:r>
              <a:rPr lang="en-US" sz="3200" dirty="0" smtClean="0"/>
              <a:t>  and send it back to me.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nonballp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 descr="218421125_31672de8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3048000" cy="2310384"/>
          </a:xfrm>
          <a:prstGeom prst="rect">
            <a:avLst/>
          </a:prstGeom>
        </p:spPr>
      </p:pic>
      <p:pic>
        <p:nvPicPr>
          <p:cNvPr id="6" name="Picture 5" descr="1194989372736108104pattern-dots-square-grid-09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990600"/>
            <a:ext cx="3073394" cy="3073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029200"/>
            <a:ext cx="769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Pile of Cannonballs           A Square of Cannonballs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26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If the Blue Devil knows the secret:</a:t>
            </a:r>
            <a:endParaRPr lang="en-US" sz="2800" b="1" dirty="0"/>
          </a:p>
        </p:txBody>
      </p:sp>
      <p:pic>
        <p:nvPicPr>
          <p:cNvPr id="3" name="Picture 2" descr="comcast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273787" cy="4660900"/>
          </a:xfrm>
          <a:prstGeom prst="rect">
            <a:avLst/>
          </a:prstGeom>
        </p:spPr>
      </p:pic>
      <p:pic>
        <p:nvPicPr>
          <p:cNvPr id="4" name="Picture 3" descr="du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800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3248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If the Blue Devil doesn’t know the secret:</a:t>
            </a:r>
          </a:p>
          <a:p>
            <a:endParaRPr lang="en-US" dirty="0"/>
          </a:p>
        </p:txBody>
      </p:sp>
      <p:pic>
        <p:nvPicPr>
          <p:cNvPr id="5" name="Picture 4" descr="godzilla.gif"/>
          <p:cNvPicPr>
            <a:picLocks noChangeAspect="1"/>
          </p:cNvPicPr>
          <p:nvPr/>
        </p:nvPicPr>
        <p:blipFill>
          <a:blip r:embed="rId2" cstate="print"/>
          <a:srcRect l="3200" t="5772" r="6400" b="28858"/>
          <a:stretch>
            <a:fillRect/>
          </a:stretch>
        </p:blipFill>
        <p:spPr>
          <a:xfrm rot="-420000">
            <a:off x="1846471" y="1903431"/>
            <a:ext cx="5166360" cy="3107023"/>
          </a:xfrm>
          <a:prstGeom prst="rect">
            <a:avLst/>
          </a:prstGeom>
        </p:spPr>
      </p:pic>
      <p:pic>
        <p:nvPicPr>
          <p:cNvPr id="6" name="Picture 5" descr="du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419600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6324600"/>
            <a:ext cx="35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(apologies to </a:t>
            </a:r>
            <a:r>
              <a:rPr lang="en-US" i="1" dirty="0" smtClean="0"/>
              <a:t>Bambi Meets Godzilla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fear.gif"/>
          <p:cNvPicPr>
            <a:picLocks noChangeAspect="1"/>
          </p:cNvPicPr>
          <p:nvPr/>
        </p:nvPicPr>
        <p:blipFill>
          <a:blip r:embed="rId4" cstate="print"/>
          <a:srcRect t="26301" b="32877"/>
          <a:stretch>
            <a:fillRect/>
          </a:stretch>
        </p:blipFill>
        <p:spPr>
          <a:xfrm>
            <a:off x="0" y="5912815"/>
            <a:ext cx="1752600" cy="522268"/>
          </a:xfrm>
          <a:prstGeom prst="rect">
            <a:avLst/>
          </a:prstGeom>
        </p:spPr>
      </p:pic>
      <p:pic>
        <p:nvPicPr>
          <p:cNvPr id="9" name="Picture 8" descr="unstoppableadmi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38900"/>
            <a:ext cx="33528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pictorialplay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934075" cy="438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tar-Hero-Greatest-Hits-Pal-Cd-Cover-3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neybow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440" y="1018413"/>
            <a:ext cx="6675120" cy="4821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line_1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2057400"/>
            <a:ext cx="56388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2541" y="3244334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P , Q &gt;</a:t>
            </a:r>
            <a:endParaRPr lang="en-US" dirty="0"/>
          </a:p>
        </p:txBody>
      </p:sp>
      <p:pic>
        <p:nvPicPr>
          <p:cNvPr id="5" name="Picture 4" descr="blackberr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685800"/>
            <a:ext cx="3124200" cy="575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4302E-6 C 0.11927 3.54302E-6 0.21666 0.10754 0.21666 0.23982 C 0.21666 0.37164 0.11927 0.47964 3.33333E-6 0.47964 C -0.11962 0.47964 -0.21667 0.37164 -0.21667 0.23982 C -0.21667 0.10754 -0.11962 3.54302E-6 3.33333E-6 3.54302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838200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572000"/>
            <a:ext cx="6822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Define a binary operation “+” on points</a:t>
            </a:r>
          </a:p>
          <a:p>
            <a:r>
              <a:rPr lang="en-US" sz="3200" dirty="0" smtClean="0"/>
              <a:t>                 of the elliptic curve:</a:t>
            </a:r>
          </a:p>
          <a:p>
            <a:r>
              <a:rPr lang="en-US" sz="3200" dirty="0" smtClean="0"/>
              <a:t>                          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+ P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=P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191000"/>
            <a:ext cx="68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∞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81000"/>
            <a:ext cx="61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∞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6781800" cy="4093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Properties of +:</a:t>
            </a:r>
          </a:p>
          <a:p>
            <a:endParaRPr lang="en-US" sz="2800" dirty="0" smtClean="0"/>
          </a:p>
          <a:p>
            <a:r>
              <a:rPr lang="en-US" sz="2800" dirty="0" smtClean="0"/>
              <a:t>P + Q = Q + P   (commutative)</a:t>
            </a:r>
          </a:p>
          <a:p>
            <a:endParaRPr lang="en-US" sz="2800" dirty="0" smtClean="0"/>
          </a:p>
          <a:p>
            <a:r>
              <a:rPr lang="en-US" sz="2800" dirty="0" smtClean="0"/>
              <a:t>∞ + P = P + ∞ = P  (existence of an element)</a:t>
            </a:r>
          </a:p>
          <a:p>
            <a:endParaRPr lang="en-US" sz="2800" dirty="0" smtClean="0"/>
          </a:p>
          <a:p>
            <a:r>
              <a:rPr lang="en-US" sz="2800" dirty="0" smtClean="0"/>
              <a:t>P + P’ = ∞ (existence of inverses)</a:t>
            </a:r>
          </a:p>
          <a:p>
            <a:endParaRPr lang="en-US" sz="2800" dirty="0" smtClean="0"/>
          </a:p>
          <a:p>
            <a:r>
              <a:rPr lang="en-US" sz="2800" dirty="0" smtClean="0"/>
              <a:t>(P+Q) + R = P + (Q + R)  (associative law)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562600"/>
            <a:ext cx="662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points form an </a:t>
            </a:r>
            <a:r>
              <a:rPr lang="en-US" sz="3600" dirty="0" err="1" smtClean="0">
                <a:solidFill>
                  <a:srgbClr val="FF0000"/>
                </a:solidFill>
              </a:rPr>
              <a:t>abelian</a:t>
            </a:r>
            <a:r>
              <a:rPr lang="en-US" sz="3600" dirty="0" smtClean="0">
                <a:solidFill>
                  <a:srgbClr val="FF0000"/>
                </a:solidFill>
              </a:rPr>
              <a:t> group.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906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371600"/>
            <a:ext cx="39305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</a:p>
          <a:p>
            <a:endParaRPr lang="en-US" sz="3200" dirty="0"/>
          </a:p>
          <a:p>
            <a:r>
              <a:rPr lang="en-US" sz="3200" dirty="0" smtClean="0"/>
              <a:t>4</a:t>
            </a:r>
          </a:p>
          <a:p>
            <a:endParaRPr lang="en-US" sz="3200" dirty="0"/>
          </a:p>
          <a:p>
            <a:r>
              <a:rPr lang="en-US" sz="3200" dirty="0" smtClean="0"/>
              <a:t>9</a:t>
            </a:r>
          </a:p>
          <a:p>
            <a:endParaRPr lang="en-US" sz="3200" dirty="0"/>
          </a:p>
          <a:p>
            <a:r>
              <a:rPr lang="en-US" sz="3200" dirty="0" smtClean="0"/>
              <a:t>.</a:t>
            </a:r>
          </a:p>
          <a:p>
            <a:r>
              <a:rPr lang="en-US" sz="3200" dirty="0" smtClean="0"/>
              <a:t>.</a:t>
            </a:r>
          </a:p>
          <a:p>
            <a:r>
              <a:rPr lang="en-US" sz="3200" dirty="0"/>
              <a:t>.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0" y="152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5227318" y="2407918"/>
            <a:ext cx="57149" cy="182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236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36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2743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2743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76800" y="3429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3810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4000" y="3810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5000" y="3810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4191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340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150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08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Calculate  1000 P = P + P + P + . . . + 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185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P = 2P + 2P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 P = 4P + 4P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124200"/>
            <a:ext cx="867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  .  . </a:t>
            </a:r>
          </a:p>
          <a:p>
            <a:r>
              <a:rPr lang="en-US" sz="2800" dirty="0" smtClean="0"/>
              <a:t>.  .  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343400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1024 P = 512 P + 512 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638800"/>
            <a:ext cx="66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Even faster:    1000 P = 1024 P – 16 P – 8 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953000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1000 P = 512 P + 256 P + 128 P + 64 P + 32 P + 8 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600200"/>
            <a:ext cx="146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P = P + 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x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– 5x + 12  (mod 13) </a:t>
            </a:r>
            <a:endParaRPr lang="en-US" sz="36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6324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x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– 5x + 12              y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5044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8                                            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10                                          6, 7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11                                           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4                                           2, 11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8                                            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3                                           4, 9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8                                            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3                                           4, 9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7                                             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0                                             0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1                                           1, 12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                  3                                           4, 9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∞               ∞                                ∞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0.                      12                                          5, 8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057400"/>
            <a:ext cx="20728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obtain a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group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16 elements.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657600"/>
            <a:ext cx="24948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is cyclic and is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generated by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(2,6)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619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Discrete Logarithm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828800"/>
            <a:ext cx="234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 2</a:t>
            </a:r>
            <a:r>
              <a:rPr lang="en-US" sz="3200" baseline="30000" dirty="0" smtClean="0"/>
              <a:t>x</a:t>
            </a:r>
            <a:r>
              <a:rPr lang="en-US" sz="2400" dirty="0" smtClean="0"/>
              <a:t> = 8192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36220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13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124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3533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  2</a:t>
            </a:r>
            <a:r>
              <a:rPr lang="en-US" sz="3200" baseline="30000" dirty="0" smtClean="0"/>
              <a:t>x</a:t>
            </a:r>
            <a:r>
              <a:rPr lang="en-US" sz="2400" dirty="0" smtClean="0"/>
              <a:t> = 927 (mod 1453)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920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488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Elliptic Curve Discrete Log Problem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Given points P and Q on an elliptic curve with                                      Q = k P </a:t>
            </a:r>
          </a:p>
          <a:p>
            <a:pPr algn="ctr"/>
            <a:r>
              <a:rPr lang="en-US" sz="2800" dirty="0" smtClean="0"/>
              <a:t>for some integer k.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Find 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5615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</a:t>
            </a:r>
            <a:r>
              <a:rPr lang="en-US" sz="2400" dirty="0" smtClean="0"/>
              <a:t>:   On the elliptic curve </a:t>
            </a:r>
          </a:p>
          <a:p>
            <a:r>
              <a:rPr lang="en-US" sz="2400" dirty="0" smtClean="0"/>
              <a:t>                            y</a:t>
            </a:r>
            <a:r>
              <a:rPr lang="en-US" sz="3200" baseline="30000" dirty="0" smtClean="0"/>
              <a:t>2</a:t>
            </a:r>
            <a:r>
              <a:rPr lang="en-US" sz="2400" dirty="0" smtClean="0"/>
              <a:t> = x</a:t>
            </a:r>
            <a:r>
              <a:rPr lang="en-US" sz="3200" baseline="30000" dirty="0" smtClean="0"/>
              <a:t>3</a:t>
            </a:r>
            <a:r>
              <a:rPr lang="en-US" sz="2400" dirty="0" smtClean="0"/>
              <a:t> - 5x + 12 (mod 13),</a:t>
            </a:r>
          </a:p>
          <a:p>
            <a:r>
              <a:rPr lang="en-US" sz="2400" dirty="0" smtClean="0"/>
              <a:t>find k such that</a:t>
            </a:r>
          </a:p>
          <a:p>
            <a:r>
              <a:rPr lang="en-US" sz="2400" dirty="0" smtClean="0"/>
              <a:t>                                     k (2,6) = (4,11).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502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7 (2,6) = (4,11)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781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elliptic curve discrete log problem is very hard.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80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Elliptic Curve </a:t>
            </a:r>
            <a:r>
              <a:rPr lang="en-US" sz="3200" dirty="0" err="1" smtClean="0"/>
              <a:t>Diffie</a:t>
            </a:r>
            <a:r>
              <a:rPr lang="en-US" sz="3200" dirty="0" smtClean="0"/>
              <a:t>-Hellman Key Establishment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718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and Bob want to establish a secret encryption key 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7552" y="1828800"/>
            <a:ext cx="8566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Alice and Bob choose an elliptic curve mod a large prime.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They choose a random point </a:t>
            </a:r>
            <a:r>
              <a:rPr lang="en-US" sz="2400" b="1" i="1" dirty="0" smtClean="0"/>
              <a:t>P</a:t>
            </a:r>
            <a:r>
              <a:rPr lang="en-US" sz="2400" dirty="0" smtClean="0"/>
              <a:t> on the curve.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Alice chooses a secret integer </a:t>
            </a:r>
            <a:r>
              <a:rPr lang="en-US" sz="2400" b="1" i="1" dirty="0" smtClean="0"/>
              <a:t>a</a:t>
            </a:r>
            <a:r>
              <a:rPr lang="en-US" sz="2400" dirty="0" smtClean="0"/>
              <a:t> and computes </a:t>
            </a:r>
            <a:r>
              <a:rPr lang="en-US" sz="2400" b="1" i="1" dirty="0" err="1" smtClean="0"/>
              <a:t>aP.</a:t>
            </a:r>
            <a:endParaRPr lang="en-US" sz="2400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Bob chooses a secret integer </a:t>
            </a:r>
            <a:r>
              <a:rPr lang="en-US" sz="2400" b="1" i="1" dirty="0" smtClean="0"/>
              <a:t>b</a:t>
            </a:r>
            <a:r>
              <a:rPr lang="en-US" sz="2400" dirty="0" smtClean="0"/>
              <a:t> and computes </a:t>
            </a:r>
            <a:r>
              <a:rPr lang="en-US" sz="2400" b="1" i="1" dirty="0" err="1" smtClean="0"/>
              <a:t>bP</a:t>
            </a:r>
            <a:r>
              <a:rPr lang="en-US" sz="2400" b="1" i="1" dirty="0" smtClean="0"/>
              <a:t>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Alice sends </a:t>
            </a:r>
            <a:r>
              <a:rPr lang="en-US" sz="2400" b="1" i="1" dirty="0" err="1" smtClean="0"/>
              <a:t>aP</a:t>
            </a:r>
            <a:r>
              <a:rPr lang="en-US" sz="2400" dirty="0" smtClean="0"/>
              <a:t> to Bob and Bob sends </a:t>
            </a:r>
            <a:r>
              <a:rPr lang="en-US" sz="2400" b="1" i="1" dirty="0" err="1" smtClean="0"/>
              <a:t>bP</a:t>
            </a:r>
            <a:r>
              <a:rPr lang="en-US" sz="2400" dirty="0" smtClean="0"/>
              <a:t> to Alice.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Alice computes </a:t>
            </a:r>
            <a:r>
              <a:rPr lang="en-US" sz="2400" b="1" i="1" dirty="0" smtClean="0"/>
              <a:t>a(</a:t>
            </a:r>
            <a:r>
              <a:rPr lang="en-US" sz="2400" b="1" i="1" dirty="0" err="1" smtClean="0"/>
              <a:t>bP</a:t>
            </a:r>
            <a:r>
              <a:rPr lang="en-US" sz="2400" b="1" i="1" dirty="0" smtClean="0"/>
              <a:t>)</a:t>
            </a:r>
            <a:r>
              <a:rPr lang="en-US" sz="2400" dirty="0" smtClean="0"/>
              <a:t>  and Bob computes </a:t>
            </a:r>
            <a:r>
              <a:rPr lang="en-US" sz="2400" b="1" i="1" dirty="0" smtClean="0"/>
              <a:t>b(</a:t>
            </a:r>
            <a:r>
              <a:rPr lang="en-US" sz="2400" b="1" i="1" dirty="0" err="1" smtClean="0"/>
              <a:t>aP</a:t>
            </a:r>
            <a:r>
              <a:rPr lang="en-US" sz="2400" b="1" i="1" dirty="0" smtClean="0"/>
              <a:t>) 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They use some agreed-upon method to produce a key from </a:t>
            </a:r>
            <a:r>
              <a:rPr lang="en-US" sz="2400" b="1" i="1" dirty="0" err="1" smtClean="0"/>
              <a:t>abP</a:t>
            </a:r>
            <a:r>
              <a:rPr lang="en-US" sz="2400" dirty="0" smtClean="0"/>
              <a:t>.</a:t>
            </a:r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eavesdropper sees only </a:t>
            </a:r>
            <a:r>
              <a:rPr lang="en-US" sz="2400" b="1" i="1" dirty="0" smtClean="0">
                <a:solidFill>
                  <a:srgbClr val="FF0000"/>
                </a:solidFill>
              </a:rPr>
              <a:t>P,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aP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bP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 is hard to deduce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abP</a:t>
            </a:r>
            <a:r>
              <a:rPr lang="en-US" sz="2400" dirty="0" smtClean="0">
                <a:solidFill>
                  <a:srgbClr val="FF0000"/>
                </a:solidFill>
              </a:rPr>
              <a:t> from this information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without computing discrete logs.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14400"/>
            <a:ext cx="6417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and Bob agree on  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– 5x +12  (mod 13) </a:t>
            </a:r>
          </a:p>
          <a:p>
            <a:r>
              <a:rPr lang="en-US" sz="2400" dirty="0" smtClean="0"/>
              <a:t>and take P = (2,6).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82880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Alice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82880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Bob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38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a = 7 </a:t>
            </a:r>
          </a:p>
          <a:p>
            <a:r>
              <a:rPr lang="en-US" dirty="0" smtClean="0"/>
              <a:t>      7 (2,6) = (4, 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6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b = 5</a:t>
            </a:r>
          </a:p>
          <a:p>
            <a:r>
              <a:rPr lang="en-US" dirty="0" smtClean="0"/>
              <a:t> 5 (2,6) = (12, 4)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048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(4, 11)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048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(12, 4)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114800"/>
            <a:ext cx="20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7(12, 4) = (8,9)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038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5(4,11) = (8,9)</a:t>
            </a:r>
            <a:endParaRPr lang="en-US" dirty="0"/>
          </a:p>
        </p:txBody>
      </p:sp>
      <p:pic>
        <p:nvPicPr>
          <p:cNvPr id="1026" name="Picture 2" descr="C:\Users\Larry\AppData\Local\Microsoft\Windows\Temporary Internet Files\Content.IE5\1X9FQOQS\MC9003840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715000"/>
            <a:ext cx="838199" cy="590398"/>
          </a:xfrm>
          <a:prstGeom prst="rect">
            <a:avLst/>
          </a:prstGeom>
          <a:noFill/>
        </p:spPr>
      </p:pic>
      <p:pic>
        <p:nvPicPr>
          <p:cNvPr id="13" name="Picture 2" descr="C:\Users\Larry\AppData\Local\Microsoft\Windows\Temporary Internet Files\Content.IE5\1X9FQOQS\MC9003840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638800"/>
            <a:ext cx="816338" cy="590398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>
            <a:off x="2286000" y="46482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162800" y="4572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48 L 0.54028 0.07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L -0.51666 0.05555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1 + 4 + 9 + . . . + 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</a:t>
            </a:r>
          </a:p>
          <a:p>
            <a:endParaRPr lang="en-US" sz="4000" dirty="0" smtClean="0"/>
          </a:p>
          <a:p>
            <a:r>
              <a:rPr lang="en-US" sz="4000" dirty="0" smtClean="0"/>
              <a:t>       = x (x + 1) (2x + 1)/6</a:t>
            </a:r>
          </a:p>
          <a:p>
            <a:endParaRPr lang="en-US" sz="4000" dirty="0"/>
          </a:p>
          <a:p>
            <a:r>
              <a:rPr lang="en-US" sz="4000" dirty="0" smtClean="0"/>
              <a:t> x=3:</a:t>
            </a:r>
            <a:endParaRPr lang="en-US" sz="4000" dirty="0"/>
          </a:p>
          <a:p>
            <a:r>
              <a:rPr lang="en-US" sz="4000" dirty="0" smtClean="0"/>
              <a:t>    1 + 4 + 9 = 3(4)(7)/6 = 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2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number of cannonballs in  x  layers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81200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   y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1 + 4 + 9 + . . . + 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   y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x (x + 1) (2x + 1)/6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57200"/>
            <a:ext cx="5541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 x  layers of the pyramid</a:t>
            </a:r>
          </a:p>
          <a:p>
            <a:r>
              <a:rPr lang="en-US" sz="4000" dirty="0"/>
              <a:t>y</a:t>
            </a:r>
            <a:r>
              <a:rPr lang="en-US" sz="4000" dirty="0" smtClean="0"/>
              <a:t>ield a  y  by  y  square,</a:t>
            </a:r>
          </a:p>
          <a:p>
            <a:r>
              <a:rPr lang="en-US" sz="4000" dirty="0"/>
              <a:t>w</a:t>
            </a:r>
            <a:r>
              <a:rPr lang="en-US" sz="4000" dirty="0" smtClean="0"/>
              <a:t>e need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791200"/>
            <a:ext cx="4825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x (x + 1) (2x + 1)/6</a:t>
            </a:r>
            <a:endParaRPr lang="en-US" sz="3200" dirty="0"/>
          </a:p>
        </p:txBody>
      </p:sp>
      <p:pic>
        <p:nvPicPr>
          <p:cNvPr id="7" name="Picture 6" descr="graph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28787"/>
            <a:ext cx="3429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28787"/>
            <a:ext cx="3429000" cy="3400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715000"/>
            <a:ext cx="583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x (x + 1) (2x + 1)/6   and   y = 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1728787"/>
            <a:ext cx="3429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6022</TotalTime>
  <Words>927</Words>
  <Application>Microsoft Office PowerPoint</Application>
  <PresentationFormat>On-screen Show (4:3)</PresentationFormat>
  <Paragraphs>140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Elliptic Curves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Elliptic Curves</dc:title>
  <dc:creator>Larry</dc:creator>
  <cp:lastModifiedBy>Larry</cp:lastModifiedBy>
  <cp:revision>279</cp:revision>
  <dcterms:created xsi:type="dcterms:W3CDTF">2010-03-22T17:28:25Z</dcterms:created>
  <dcterms:modified xsi:type="dcterms:W3CDTF">2014-05-08T04:19:04Z</dcterms:modified>
</cp:coreProperties>
</file>