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16" r:id="rId3"/>
    <p:sldId id="258" r:id="rId4"/>
    <p:sldId id="518" r:id="rId5"/>
    <p:sldId id="327" r:id="rId6"/>
    <p:sldId id="328" r:id="rId7"/>
    <p:sldId id="304" r:id="rId8"/>
    <p:sldId id="324" r:id="rId9"/>
    <p:sldId id="329" r:id="rId10"/>
    <p:sldId id="330" r:id="rId11"/>
    <p:sldId id="331" r:id="rId12"/>
    <p:sldId id="495" r:id="rId13"/>
    <p:sldId id="494" r:id="rId14"/>
    <p:sldId id="497" r:id="rId15"/>
    <p:sldId id="500" r:id="rId16"/>
    <p:sldId id="502" r:id="rId17"/>
    <p:sldId id="503" r:id="rId18"/>
    <p:sldId id="504" r:id="rId19"/>
    <p:sldId id="505" r:id="rId20"/>
    <p:sldId id="509" r:id="rId21"/>
    <p:sldId id="510" r:id="rId22"/>
    <p:sldId id="511" r:id="rId23"/>
    <p:sldId id="512" r:id="rId24"/>
    <p:sldId id="332" r:id="rId25"/>
    <p:sldId id="334" r:id="rId26"/>
    <p:sldId id="335" r:id="rId27"/>
    <p:sldId id="513" r:id="rId28"/>
    <p:sldId id="514" r:id="rId29"/>
    <p:sldId id="515" r:id="rId30"/>
    <p:sldId id="492" r:id="rId31"/>
    <p:sldId id="493" r:id="rId32"/>
    <p:sldId id="489" r:id="rId33"/>
    <p:sldId id="516" r:id="rId34"/>
    <p:sldId id="517" r:id="rId35"/>
    <p:sldId id="484" r:id="rId36"/>
    <p:sldId id="486" r:id="rId37"/>
    <p:sldId id="485" r:id="rId38"/>
    <p:sldId id="487" r:id="rId39"/>
    <p:sldId id="490" r:id="rId40"/>
    <p:sldId id="31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EFA"/>
    <a:srgbClr val="450701"/>
    <a:srgbClr val="9F1203"/>
    <a:srgbClr val="630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82893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1A3C-74FD-4AA1-869D-46804F51AEC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5404-E593-4F60-9C94-8D0BD0A0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2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05404-E593-4F60-9C94-8D0BD0A0B7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6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Uber – begin commercial operations in 2023 in LA, Texas and Melbourne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05404-E593-4F60-9C94-8D0BD0A0B7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1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05404-E593-4F60-9C94-8D0BD0A0B7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75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05404-E593-4F60-9C94-8D0BD0A0B7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68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Flops = 181x360x12240x4x(425+360) = 2.5e12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05404-E593-4F60-9C94-8D0BD0A0B7E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9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8EDF2A-09F6-4A2E-ADC8-C5473C8AA02C}"/>
              </a:ext>
            </a:extLst>
          </p:cNvPr>
          <p:cNvSpPr/>
          <p:nvPr userDrawn="1"/>
        </p:nvSpPr>
        <p:spPr>
          <a:xfrm>
            <a:off x="0" y="6176963"/>
            <a:ext cx="12192000" cy="68103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A2422-8909-4D34-AA35-5BE5EBFE0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2009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D78A8-E253-4148-8488-84D8020BC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161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A4C0E-F771-428A-8FF4-37119064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3AB7-D3AD-44E1-BF1A-913C53C34D66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651A7-CFA3-4856-8EAD-AA550A3A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253C0-CE54-48C5-B876-437C3A7C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690DCD-0338-4AE8-95CD-94D5DB55C18C}"/>
              </a:ext>
            </a:extLst>
          </p:cNvPr>
          <p:cNvSpPr/>
          <p:nvPr userDrawn="1"/>
        </p:nvSpPr>
        <p:spPr>
          <a:xfrm>
            <a:off x="605162" y="3541437"/>
            <a:ext cx="10981675" cy="16836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002060"/>
              </a:gs>
              <a:gs pos="42000">
                <a:srgbClr val="0070C0"/>
              </a:gs>
              <a:gs pos="82000">
                <a:schemeClr val="bg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02DE14-5DE6-442F-BF71-B07616185608}"/>
              </a:ext>
            </a:extLst>
          </p:cNvPr>
          <p:cNvSpPr/>
          <p:nvPr userDrawn="1"/>
        </p:nvSpPr>
        <p:spPr>
          <a:xfrm rot="10800000">
            <a:off x="605162" y="3746849"/>
            <a:ext cx="10981674" cy="162095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002060"/>
              </a:gs>
              <a:gs pos="42000">
                <a:srgbClr val="0070C0"/>
              </a:gs>
              <a:gs pos="82000">
                <a:schemeClr val="bg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494323-3F99-4755-A81A-E1F06B4430D2}"/>
              </a:ext>
            </a:extLst>
          </p:cNvPr>
          <p:cNvCxnSpPr/>
          <p:nvPr userDrawn="1"/>
        </p:nvCxnSpPr>
        <p:spPr>
          <a:xfrm>
            <a:off x="0" y="1020932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83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952FD-8C6F-4E0B-8F02-3EB5E59F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6DD39-199C-4896-BB96-E4CB4E868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1598E-C04F-49A6-A63B-4387194D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713F-8D8C-4172-B8A5-94EF8FE4A7DD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B9776-1E7D-44B9-A3F0-E5DE2397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C1EF0-FE3A-4806-9A6B-B64C163E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11C4BE-A782-4BB1-94AE-B4D33BE0C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50FF0-F114-46F2-9DB0-F154FEADC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7D76-9490-487F-B06E-755D87A0B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CF44-6635-47B5-9F68-E939C1341003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5DDD0-ADAF-4566-8216-E4C7F1C14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AB856-AAFD-4742-A43F-87D10FE6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3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B7E495-585C-4296-9354-27FF232B7430}"/>
              </a:ext>
            </a:extLst>
          </p:cNvPr>
          <p:cNvSpPr/>
          <p:nvPr userDrawn="1"/>
        </p:nvSpPr>
        <p:spPr>
          <a:xfrm>
            <a:off x="0" y="6176963"/>
            <a:ext cx="12192000" cy="68103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62CD55-9C8C-45D1-AD14-A87F7D167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713"/>
            <a:ext cx="10515600" cy="682440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CB293-A9BF-4C39-BFFD-06F724997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748"/>
            <a:ext cx="10515600" cy="45876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4229B-42BD-4FAC-9357-DB8375326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B51B-BD2F-4AA3-858A-5314D8402A39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CF42F-4419-4598-BACF-B310CC7D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D636B-88C4-448F-8A0D-C0333563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5946DD-4184-4070-8462-06334218A77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97BF30-43F1-4CA4-A474-224436C0D8D7}"/>
              </a:ext>
            </a:extLst>
          </p:cNvPr>
          <p:cNvCxnSpPr/>
          <p:nvPr userDrawn="1"/>
        </p:nvCxnSpPr>
        <p:spPr>
          <a:xfrm>
            <a:off x="436486" y="1100827"/>
            <a:ext cx="1131902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9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0E117A9-62FB-4FD9-9AF7-FAE01DB3B07B}"/>
              </a:ext>
            </a:extLst>
          </p:cNvPr>
          <p:cNvSpPr txBox="1">
            <a:spLocks/>
          </p:cNvSpPr>
          <p:nvPr userDrawn="1"/>
        </p:nvSpPr>
        <p:spPr>
          <a:xfrm>
            <a:off x="838200" y="249713"/>
            <a:ext cx="10515600" cy="682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3256A-7AD1-448B-AF1C-C3528C6C8A29}"/>
              </a:ext>
            </a:extLst>
          </p:cNvPr>
          <p:cNvCxnSpPr/>
          <p:nvPr userDrawn="1"/>
        </p:nvCxnSpPr>
        <p:spPr>
          <a:xfrm>
            <a:off x="436486" y="1100827"/>
            <a:ext cx="11319029" cy="0"/>
          </a:xfrm>
          <a:prstGeom prst="line">
            <a:avLst/>
          </a:prstGeom>
          <a:ln w="38100">
            <a:solidFill>
              <a:srgbClr val="9F1203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3E25E2D-CEB9-49E4-A7F4-F1DBA17C4EAC}"/>
              </a:ext>
            </a:extLst>
          </p:cNvPr>
          <p:cNvSpPr/>
          <p:nvPr userDrawn="1"/>
        </p:nvSpPr>
        <p:spPr>
          <a:xfrm>
            <a:off x="0" y="6176963"/>
            <a:ext cx="12192000" cy="681036"/>
          </a:xfrm>
          <a:prstGeom prst="rect">
            <a:avLst/>
          </a:prstGeom>
          <a:solidFill>
            <a:srgbClr val="630A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07318-59F9-4DF9-A42C-4899A174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9BB78-326A-4A93-9CA3-EEE9C0FBD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92B6A-35D1-482F-A9E4-DC3A8DE6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AF76-8196-4682-9B4D-3762E0EB92C3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B02FD-FD60-4D04-A516-B9B6B492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36D3D-D399-41E6-9ED4-B87620E4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6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AD3D-16E1-4FA0-A145-A732D32C3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DD70F-854E-4945-B3EB-121EF8B50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DD226-70F6-4C83-B784-23A14644D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FA65B-C717-48B6-9F32-A763288DE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091E-0598-4C30-B90D-E5DE66597008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5C014-A058-4874-BD0C-87DCF38A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930B4-100A-4182-B6BB-A06BA014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3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B0FA-3FE8-49F0-AAE6-A9B552ADF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0520C-9A43-4DE6-BCF1-9881D07C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3833B-34D0-4A93-B226-84B4C34DD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3E31CF-7128-4577-BBEE-D220FBDFB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328212-1EBF-45E8-8587-B3712A767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0530BB-441E-4D71-9E6A-2270B214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42E8-40C3-41BB-B4C7-A09DF7C52054}" type="datetime1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0AE9F9-A7DB-490B-8095-BBC5E964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39DA2C-571E-4B34-8294-3C7C1C7B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4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D2D1D1-B5B4-4D53-9E60-A26DF6C6D1F6}"/>
              </a:ext>
            </a:extLst>
          </p:cNvPr>
          <p:cNvSpPr/>
          <p:nvPr userDrawn="1"/>
        </p:nvSpPr>
        <p:spPr>
          <a:xfrm>
            <a:off x="0" y="6176963"/>
            <a:ext cx="12192000" cy="68103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2DEED5-1D07-40D4-AE7E-5472B34E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AE0C6D-098D-4461-A4CF-B6A11A36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D871-7EF4-4E0E-BFC0-F26A23C0C617}" type="datetime1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150E13-9722-4BF0-927D-08617FDA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E9E15-D93B-4BEF-A597-D8A5BF86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5946DD-4184-4070-8462-06334218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3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03724C-EEE4-439C-9F78-E47C6BF7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0E25-D548-4E06-A2C7-7BDCBFD88F8F}" type="datetime1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09461-AAC6-4122-8B95-08A6928C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03F1E-8397-4F6E-B96B-1611FB73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5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8963-9CB9-4DE0-A5D4-BCA4DD24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C816-723F-40D4-8460-732E8E2DB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8BF49-044D-4292-B210-860ACD1AE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63298-7AC2-4F1E-8895-D85C65D0E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BD74-6B1A-4AF1-BC03-5E4E7BAB97A0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DE07D-CC4B-415D-B3AC-682A0EAC3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1FB07-CC46-41F7-BA58-93BFD390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932F6-B6C7-4344-BE69-7B4C8C79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CC81C5-00EA-4E42-892A-965D780C4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35803-FBB0-43E2-885B-9E2473039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8EB5-3171-4E62-A31E-AF21CEDE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3C9-F68C-4B95-8B27-430C0E73EE0A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62C52-1CE9-4260-AD87-111D5012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60C70-5D67-40E7-A89B-6089EBA0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3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B0BDB9-E9A8-43CC-9EDB-8341B5B5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710DE-83C6-4937-AB36-E3E33483B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63C24-DABA-4024-AED7-3F3526582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4F93C-B2C4-4AB3-BF64-E6AD2952805B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80E60-6F9C-4EF3-AE88-F78990047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331B3-782F-4F73-9C15-949EB1686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946DD-4184-4070-8462-06334218A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0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f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09.png"/><Relationship Id="rId18" Type="http://schemas.openxmlformats.org/officeDocument/2006/relationships/image" Target="../media/image73.png"/><Relationship Id="rId26" Type="http://schemas.openxmlformats.org/officeDocument/2006/relationships/image" Target="../media/image112.png"/><Relationship Id="rId3" Type="http://schemas.openxmlformats.org/officeDocument/2006/relationships/image" Target="../media/image48.png"/><Relationship Id="rId21" Type="http://schemas.openxmlformats.org/officeDocument/2006/relationships/image" Target="../media/image76.png"/><Relationship Id="rId7" Type="http://schemas.openxmlformats.org/officeDocument/2006/relationships/image" Target="../media/image104.png"/><Relationship Id="rId12" Type="http://schemas.openxmlformats.org/officeDocument/2006/relationships/image" Target="../media/image50.png"/><Relationship Id="rId17" Type="http://schemas.openxmlformats.org/officeDocument/2006/relationships/image" Target="../media/image97.png"/><Relationship Id="rId25" Type="http://schemas.openxmlformats.org/officeDocument/2006/relationships/image" Target="../media/image88.png"/><Relationship Id="rId2" Type="http://schemas.openxmlformats.org/officeDocument/2006/relationships/image" Target="../media/image470.png"/><Relationship Id="rId16" Type="http://schemas.openxmlformats.org/officeDocument/2006/relationships/image" Target="../media/image96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24" Type="http://schemas.openxmlformats.org/officeDocument/2006/relationships/image" Target="../media/image99.png"/><Relationship Id="rId5" Type="http://schemas.openxmlformats.org/officeDocument/2006/relationships/image" Target="../media/image102.png"/><Relationship Id="rId15" Type="http://schemas.openxmlformats.org/officeDocument/2006/relationships/image" Target="../media/image95.png"/><Relationship Id="rId23" Type="http://schemas.openxmlformats.org/officeDocument/2006/relationships/image" Target="../media/image98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94.png"/><Relationship Id="rId22" Type="http://schemas.openxmlformats.org/officeDocument/2006/relationships/image" Target="../media/image85.png"/><Relationship Id="rId27" Type="http://schemas.openxmlformats.org/officeDocument/2006/relationships/image" Target="../media/image1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80E9-4794-4BF7-A537-EAEECFB86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514" y="1371960"/>
            <a:ext cx="11540971" cy="2057040"/>
          </a:xfrm>
        </p:spPr>
        <p:txBody>
          <a:bodyPr>
            <a:normAutofit/>
          </a:bodyPr>
          <a:lstStyle/>
          <a:p>
            <a:r>
              <a:rPr lang="en-US" b="1" dirty="0"/>
              <a:t>Long Duration </a:t>
            </a:r>
            <a:r>
              <a:rPr lang="en-US" b="1" dirty="0" err="1"/>
              <a:t>Aeroacoustic</a:t>
            </a:r>
            <a:r>
              <a:rPr lang="en-US" b="1" dirty="0"/>
              <a:t> Simulation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3CA14-3FE0-4983-BEA6-97B7129D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B143A99-3C79-4F74-B071-D8DE1F800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955" y="4412202"/>
            <a:ext cx="10436088" cy="1291004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Dilhara Jayasundara</a:t>
            </a:r>
          </a:p>
          <a:p>
            <a:pPr algn="l"/>
            <a:r>
              <a:rPr lang="en-US" dirty="0"/>
              <a:t>Advisor: Prof. James </a:t>
            </a:r>
            <a:r>
              <a:rPr lang="en-US" dirty="0" err="1"/>
              <a:t>Baeder</a:t>
            </a:r>
            <a:endParaRPr lang="en-US" dirty="0"/>
          </a:p>
          <a:p>
            <a:pPr algn="l"/>
            <a:r>
              <a:rPr lang="en-US" dirty="0"/>
              <a:t>Department of Aerospace Engineering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4509C9-65B8-4B17-A8E0-F29616AAEB78}"/>
              </a:ext>
            </a:extLst>
          </p:cNvPr>
          <p:cNvSpPr txBox="1">
            <a:spLocks/>
          </p:cNvSpPr>
          <p:nvPr/>
        </p:nvSpPr>
        <p:spPr>
          <a:xfrm>
            <a:off x="1396448" y="211164"/>
            <a:ext cx="9790044" cy="697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AMSC/CMSC-664 – Final Presentation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7000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7957-BA68-48B2-9A39-EA2A4E09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Intermediate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A3DD4-95D3-4BE1-9EAA-C4B6F355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1452748"/>
            <a:ext cx="5553075" cy="4587683"/>
          </a:xfrm>
        </p:spPr>
        <p:txBody>
          <a:bodyPr/>
          <a:lstStyle/>
          <a:p>
            <a:r>
              <a:rPr lang="en-US" dirty="0"/>
              <a:t>Thickness and Loading noise in dB</a:t>
            </a:r>
          </a:p>
          <a:p>
            <a:endParaRPr lang="en-US" dirty="0"/>
          </a:p>
          <a:p>
            <a:r>
              <a:rPr lang="en-US" dirty="0"/>
              <a:t>For a 4-bladed propeller</a:t>
            </a:r>
          </a:p>
          <a:p>
            <a:endParaRPr lang="en-US" dirty="0"/>
          </a:p>
          <a:p>
            <a:r>
              <a:rPr lang="en-US" dirty="0"/>
              <a:t>Perfect match..!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7F769-FD91-4AE2-9F5B-B800C549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334F35C6-BBAA-4D6D-B9E9-DB960DF42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3756"/>
            <a:ext cx="6312023" cy="56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3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8DCA6-0D15-4FE5-8322-2CF172A0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Computational Time Optimization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AC9B6D-AD0E-4A11-819D-7AEAED0F7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8725"/>
                <a:ext cx="10515600" cy="512762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Use of impermeable formulation </a:t>
                </a:r>
              </a:p>
              <a:p>
                <a:pPr lvl="2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dirty="0" err="1"/>
                  <a:t>Ffowcs</a:t>
                </a:r>
                <a:r>
                  <a:rPr lang="en-US" dirty="0"/>
                  <a:t> Williams-</a:t>
                </a:r>
                <a:r>
                  <a:rPr lang="en-US" dirty="0" err="1"/>
                  <a:t>Hawkings</a:t>
                </a:r>
                <a:r>
                  <a:rPr lang="en-US" dirty="0"/>
                  <a:t> equation has two formulations</a:t>
                </a:r>
              </a:p>
              <a:p>
                <a:pPr lvl="4"/>
                <a:endParaRPr lang="en-US" dirty="0"/>
              </a:p>
              <a:p>
                <a:pPr lvl="4"/>
                <a:r>
                  <a:rPr lang="en-US" dirty="0"/>
                  <a:t>Permeable – imaginary surface around the source</a:t>
                </a:r>
              </a:p>
              <a:p>
                <a:pPr lvl="6"/>
                <a:r>
                  <a:rPr lang="en-US" dirty="0">
                    <a:solidFill>
                      <a:schemeClr val="tx1"/>
                    </a:solidFill>
                  </a:rPr>
                  <a:t>Requires flow velocity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and local density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at the surface</a:t>
                </a:r>
              </a:p>
              <a:p>
                <a:pPr lvl="4"/>
                <a:endParaRPr lang="en-US" dirty="0">
                  <a:solidFill>
                    <a:schemeClr val="tx1"/>
                  </a:solidFill>
                </a:endParaRPr>
              </a:p>
              <a:p>
                <a:pPr lvl="4"/>
                <a:r>
                  <a:rPr lang="en-US" dirty="0">
                    <a:solidFill>
                      <a:schemeClr val="tx1"/>
                    </a:solidFill>
                  </a:rPr>
                  <a:t>Impermeable – actual </a:t>
                </a:r>
                <a:r>
                  <a:rPr lang="en-US" dirty="0"/>
                  <a:t>surface of the source</a:t>
                </a:r>
              </a:p>
              <a:p>
                <a:pPr lvl="6"/>
                <a:r>
                  <a:rPr lang="en-US" dirty="0">
                    <a:solidFill>
                      <a:schemeClr val="tx1"/>
                    </a:solidFill>
                  </a:rPr>
                  <a:t>Does not require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6"/>
                <a:r>
                  <a:rPr lang="en-US" dirty="0"/>
                  <a:t>Gaussian and median filters were used to smoothen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Get rid of data reading and processing by choosing the impermeable formulation 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Mesh coarsening</a:t>
                </a:r>
              </a:p>
              <a:p>
                <a:pPr lvl="2"/>
                <a:r>
                  <a:rPr lang="en-US" dirty="0"/>
                  <a:t>Surface mesh with tri and quad elements is subdivided to fully quads at mesh generation</a:t>
                </a:r>
              </a:p>
              <a:p>
                <a:pPr lvl="2"/>
                <a:r>
                  <a:rPr lang="en-US" dirty="0"/>
                  <a:t>CFD uses this subdivided mesh</a:t>
                </a:r>
              </a:p>
              <a:p>
                <a:pPr lvl="2"/>
                <a:r>
                  <a:rPr lang="en-US" dirty="0"/>
                  <a:t>Original mesh is good enough for ACUM (coarsening factor of 3-4) 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Use of single precision over double</a:t>
                </a:r>
              </a:p>
              <a:p>
                <a:pPr lvl="2"/>
                <a:r>
                  <a:rPr lang="en-US" dirty="0"/>
                  <a:t>Atomic functions require single precision</a:t>
                </a:r>
              </a:p>
              <a:p>
                <a:pPr lvl="2"/>
                <a:r>
                  <a:rPr lang="en-US" dirty="0"/>
                  <a:t>Validated for no error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AC9B6D-AD0E-4A11-819D-7AEAED0F7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8725"/>
                <a:ext cx="10515600" cy="5127625"/>
              </a:xfrm>
              <a:blipFill>
                <a:blip r:embed="rId2"/>
                <a:stretch>
                  <a:fillRect l="-696" t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24FCC-FE64-493C-A2F0-F701FE27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C0EAD8-5659-40D2-BA16-38EDC96F63E5}"/>
              </a:ext>
            </a:extLst>
          </p:cNvPr>
          <p:cNvSpPr/>
          <p:nvPr/>
        </p:nvSpPr>
        <p:spPr>
          <a:xfrm>
            <a:off x="9448800" y="2028497"/>
            <a:ext cx="1905000" cy="38888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Source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25E8DC-695D-40F6-94D3-F0E80981A774}"/>
              </a:ext>
            </a:extLst>
          </p:cNvPr>
          <p:cNvSpPr/>
          <p:nvPr/>
        </p:nvSpPr>
        <p:spPr>
          <a:xfrm>
            <a:off x="9144000" y="1346200"/>
            <a:ext cx="2585545" cy="1785883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387638-06D9-45DB-8E56-2CCE713FA036}"/>
              </a:ext>
            </a:extLst>
          </p:cNvPr>
          <p:cNvCxnSpPr>
            <a:endCxn id="5" idx="3"/>
          </p:cNvCxnSpPr>
          <p:nvPr/>
        </p:nvCxnSpPr>
        <p:spPr>
          <a:xfrm>
            <a:off x="9574924" y="2144110"/>
            <a:ext cx="152857" cy="21631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3D43BD-E01D-4A17-A5DC-188BFE32F353}"/>
              </a:ext>
            </a:extLst>
          </p:cNvPr>
          <p:cNvCxnSpPr>
            <a:cxnSpLocks/>
            <a:stCxn id="5" idx="1"/>
          </p:cNvCxnSpPr>
          <p:nvPr/>
        </p:nvCxnSpPr>
        <p:spPr>
          <a:xfrm>
            <a:off x="9727781" y="2085447"/>
            <a:ext cx="152857" cy="2749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6126AF-05F1-4A6F-B807-8B36F42E6C9C}"/>
              </a:ext>
            </a:extLst>
          </p:cNvPr>
          <p:cNvCxnSpPr>
            <a:cxnSpLocks/>
          </p:cNvCxnSpPr>
          <p:nvPr/>
        </p:nvCxnSpPr>
        <p:spPr>
          <a:xfrm>
            <a:off x="9900745" y="2085447"/>
            <a:ext cx="189186" cy="3319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E5D952-A7CB-46E9-B0F3-0AA2F3A99C97}"/>
              </a:ext>
            </a:extLst>
          </p:cNvPr>
          <p:cNvCxnSpPr/>
          <p:nvPr/>
        </p:nvCxnSpPr>
        <p:spPr>
          <a:xfrm>
            <a:off x="10110952" y="2028497"/>
            <a:ext cx="189186" cy="3888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90E45E-DC52-4FB5-9DDA-2651B06E865B}"/>
              </a:ext>
            </a:extLst>
          </p:cNvPr>
          <p:cNvCxnSpPr>
            <a:stCxn id="5" idx="0"/>
          </p:cNvCxnSpPr>
          <p:nvPr/>
        </p:nvCxnSpPr>
        <p:spPr>
          <a:xfrm>
            <a:off x="10401300" y="2028497"/>
            <a:ext cx="140576" cy="3888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2E75B3E-E2DE-45CF-9BEF-C313D4DEAF6C}"/>
              </a:ext>
            </a:extLst>
          </p:cNvPr>
          <p:cNvCxnSpPr/>
          <p:nvPr/>
        </p:nvCxnSpPr>
        <p:spPr>
          <a:xfrm>
            <a:off x="10590486" y="2028497"/>
            <a:ext cx="203638" cy="3888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B56CD72-F82F-40C1-9497-94D0A135C936}"/>
              </a:ext>
            </a:extLst>
          </p:cNvPr>
          <p:cNvCxnSpPr/>
          <p:nvPr/>
        </p:nvCxnSpPr>
        <p:spPr>
          <a:xfrm>
            <a:off x="10825655" y="2049517"/>
            <a:ext cx="136634" cy="3319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0B3056-811F-47AE-99D2-005828BD45AE}"/>
              </a:ext>
            </a:extLst>
          </p:cNvPr>
          <p:cNvCxnSpPr>
            <a:stCxn id="5" idx="7"/>
          </p:cNvCxnSpPr>
          <p:nvPr/>
        </p:nvCxnSpPr>
        <p:spPr>
          <a:xfrm>
            <a:off x="11074819" y="2085447"/>
            <a:ext cx="118698" cy="2749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CE9A30-1BDF-4411-BBDB-BE87A6759720}"/>
              </a:ext>
            </a:extLst>
          </p:cNvPr>
          <p:cNvCxnSpPr>
            <a:cxnSpLocks/>
          </p:cNvCxnSpPr>
          <p:nvPr/>
        </p:nvCxnSpPr>
        <p:spPr>
          <a:xfrm flipH="1" flipV="1">
            <a:off x="10962289" y="2831426"/>
            <a:ext cx="112530" cy="468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85B7D25-CA84-4B42-8C8B-52F1D37647D1}"/>
                  </a:ext>
                </a:extLst>
              </p:cNvPr>
              <p:cNvSpPr txBox="1"/>
              <p:nvPr/>
            </p:nvSpPr>
            <p:spPr>
              <a:xfrm>
                <a:off x="10825655" y="3186432"/>
                <a:ext cx="8144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85B7D25-CA84-4B42-8C8B-52F1D3764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5655" y="3186432"/>
                <a:ext cx="814483" cy="369332"/>
              </a:xfrm>
              <a:prstGeom prst="rect">
                <a:avLst/>
              </a:prstGeom>
              <a:blipFill>
                <a:blip r:embed="rId3"/>
                <a:stretch>
                  <a:fillRect r="-2406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89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F80DC-E8CC-426B-A9DA-D0B5EED2B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Computational Time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0CAD2-C279-4966-A27B-DF7052DAA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4-bladed propeller is considered in the following comparison</a:t>
            </a:r>
          </a:p>
          <a:p>
            <a:pPr marL="1257300" lvl="2" indent="-342900"/>
            <a:r>
              <a:rPr lang="en-US" sz="1800" dirty="0"/>
              <a:t>360 time-steps</a:t>
            </a:r>
          </a:p>
          <a:p>
            <a:pPr marL="1257300" lvl="2" indent="-342900"/>
            <a:r>
              <a:rPr lang="en-US" sz="1800" dirty="0"/>
              <a:t>181 observers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07770-5B29-4B92-99F6-C4DDAEA2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96B65DD3-5AF8-4078-9996-049FA46B44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656404"/>
              </p:ext>
            </p:extLst>
          </p:nvPr>
        </p:nvGraphicFramePr>
        <p:xfrm>
          <a:off x="1171575" y="2676525"/>
          <a:ext cx="10020300" cy="2865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348290508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8478323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110556164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4004424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Computational Time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Reduction in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Reduction in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775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ACUM-2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2462.9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535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ACUM-2 w/ 2D parallelization (excl. time steps)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531.1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78.4%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78.4%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939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ACUM-2 w/ Coarsening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76.9%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95.0%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80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ACUM-3 w/ 3D parallelization (binning approach)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96.3%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2092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ACUM-3 w/ switch to impermeable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57.0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89.4%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97.7%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093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ACUM-3 w/ switch to single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48.5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60.4%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98.0%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0570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74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B42B-925E-4624-9462-1DF7EB20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MPI Parallelization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CDF97-AFE6-4894-B7C6-317C8FD44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CFD is set to create one output file per,</a:t>
            </a:r>
          </a:p>
          <a:p>
            <a:pPr lvl="2"/>
            <a:r>
              <a:rPr lang="en-US" dirty="0"/>
              <a:t>Each surface </a:t>
            </a:r>
          </a:p>
          <a:p>
            <a:pPr lvl="2"/>
            <a:r>
              <a:rPr lang="en-US" dirty="0"/>
              <a:t>Each chunk of time steps</a:t>
            </a:r>
          </a:p>
          <a:p>
            <a:endParaRPr lang="en-US" dirty="0"/>
          </a:p>
          <a:p>
            <a:r>
              <a:rPr lang="en-US" dirty="0"/>
              <a:t>Each CPU core reads and preprocesses one output file at a time</a:t>
            </a:r>
          </a:p>
          <a:p>
            <a:endParaRPr lang="en-US" dirty="0"/>
          </a:p>
          <a:p>
            <a:r>
              <a:rPr lang="en-US" dirty="0"/>
              <a:t>On a rolling basis (if #cores &lt;= #chunks x #surfaces)</a:t>
            </a:r>
          </a:p>
          <a:p>
            <a:pPr lvl="2"/>
            <a:r>
              <a:rPr lang="en-US" dirty="0"/>
              <a:t>Different cores read and preprocess different chunks and surfaces</a:t>
            </a:r>
          </a:p>
          <a:p>
            <a:pPr lvl="2"/>
            <a:r>
              <a:rPr lang="en-US" dirty="0"/>
              <a:t>GPUs can be shared between many CPU cores </a:t>
            </a:r>
          </a:p>
          <a:p>
            <a:pPr lvl="4"/>
            <a:r>
              <a:rPr lang="en-US" dirty="0"/>
              <a:t>Some cores can read and preprocess inputs while others use GPU</a:t>
            </a:r>
          </a:p>
          <a:p>
            <a:pPr lvl="4"/>
            <a:r>
              <a:rPr lang="en-US" dirty="0"/>
              <a:t>Same phenomenon as in multi-threading</a:t>
            </a:r>
          </a:p>
          <a:p>
            <a:pPr lvl="4"/>
            <a:endParaRPr lang="en-US" dirty="0"/>
          </a:p>
          <a:p>
            <a:pPr lvl="2"/>
            <a:r>
              <a:rPr lang="en-US" dirty="0"/>
              <a:t>Each core writes the computed solutions into 2 large arrays </a:t>
            </a:r>
          </a:p>
          <a:p>
            <a:pPr lvl="4"/>
            <a:r>
              <a:rPr lang="en-US" dirty="0"/>
              <a:t>For thickness and loading noise</a:t>
            </a:r>
          </a:p>
          <a:p>
            <a:pPr lvl="4"/>
            <a:r>
              <a:rPr lang="en-US" dirty="0"/>
              <a:t>Accommodates all time steps and observers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617FF-0D16-4AC8-89D2-C8CA5BA8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97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75319-F8A4-4BDA-8901-17C3C09CF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Data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228DB-634C-41B1-8110-46E541A47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748"/>
            <a:ext cx="7202214" cy="4587683"/>
          </a:xfrm>
        </p:spPr>
        <p:txBody>
          <a:bodyPr>
            <a:normAutofit/>
          </a:bodyPr>
          <a:lstStyle/>
          <a:p>
            <a:r>
              <a:rPr lang="en-US" dirty="0"/>
              <a:t>Binning computation needs each intermediate chunk to have input data for a time step</a:t>
            </a:r>
          </a:p>
          <a:p>
            <a:pPr lvl="2"/>
            <a:r>
              <a:rPr lang="en-US" dirty="0"/>
              <a:t>After the last time step </a:t>
            </a:r>
          </a:p>
          <a:p>
            <a:pPr lvl="2"/>
            <a:r>
              <a:rPr lang="en-US" dirty="0"/>
              <a:t>Before the first time</a:t>
            </a:r>
          </a:p>
          <a:p>
            <a:endParaRPr lang="en-US" dirty="0"/>
          </a:p>
          <a:p>
            <a:r>
              <a:rPr lang="en-US" dirty="0"/>
              <a:t>A complete solution is not attained at the two ends of the time history due to non-periodicity</a:t>
            </a:r>
          </a:p>
          <a:p>
            <a:pPr lvl="2"/>
            <a:r>
              <a:rPr lang="en-US" dirty="0"/>
              <a:t>Truncate the time history based on </a:t>
            </a:r>
          </a:p>
          <a:p>
            <a:pPr lvl="4"/>
            <a:r>
              <a:rPr lang="en-US" dirty="0"/>
              <a:t>The longest travelling distance at the beginning</a:t>
            </a:r>
          </a:p>
          <a:p>
            <a:pPr lvl="4"/>
            <a:r>
              <a:rPr lang="en-US" dirty="0"/>
              <a:t>The shortest travelling distance at the end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B8468-548E-4076-B4D7-3EC65E6B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B0E798D-68CC-4E61-AB62-E8FF302BA82D}"/>
              </a:ext>
            </a:extLst>
          </p:cNvPr>
          <p:cNvGrpSpPr/>
          <p:nvPr/>
        </p:nvGrpSpPr>
        <p:grpSpPr>
          <a:xfrm>
            <a:off x="6442860" y="2007476"/>
            <a:ext cx="6227351" cy="1880164"/>
            <a:chOff x="6463881" y="2028497"/>
            <a:chExt cx="6227351" cy="1880164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AEAE73F-0671-4F22-8AB7-B01BF8D3CB99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>
              <a:off x="8294329" y="2434082"/>
              <a:ext cx="2069400" cy="2958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8F25687-A0B9-403D-9482-2EABE7AAC7FD}"/>
                </a:ext>
              </a:extLst>
            </p:cNvPr>
            <p:cNvGrpSpPr/>
            <p:nvPr/>
          </p:nvGrpSpPr>
          <p:grpSpPr>
            <a:xfrm>
              <a:off x="6463881" y="2028497"/>
              <a:ext cx="6227351" cy="1880164"/>
              <a:chOff x="6463881" y="2028497"/>
              <a:chExt cx="6227351" cy="1880164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73DABB1-0A58-4610-B3CC-2C8C4170440C}"/>
                  </a:ext>
                </a:extLst>
              </p:cNvPr>
              <p:cNvSpPr txBox="1"/>
              <p:nvPr/>
            </p:nvSpPr>
            <p:spPr>
              <a:xfrm>
                <a:off x="8524996" y="3631662"/>
                <a:ext cx="16080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Longest distance</a:t>
                </a: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E22E374-CCA7-40D4-9C58-660CCB5F369A}"/>
                  </a:ext>
                </a:extLst>
              </p:cNvPr>
              <p:cNvGrpSpPr/>
              <p:nvPr/>
            </p:nvGrpSpPr>
            <p:grpSpPr>
              <a:xfrm>
                <a:off x="6463881" y="2028497"/>
                <a:ext cx="6227351" cy="1646272"/>
                <a:chOff x="6463881" y="2028497"/>
                <a:chExt cx="6227351" cy="1646272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441B97F5-5284-4358-9E55-6748F13A853E}"/>
                    </a:ext>
                  </a:extLst>
                </p:cNvPr>
                <p:cNvCxnSpPr/>
                <p:nvPr/>
              </p:nvCxnSpPr>
              <p:spPr>
                <a:xfrm>
                  <a:off x="7693572" y="3174124"/>
                  <a:ext cx="4193628" cy="0"/>
                </a:xfrm>
                <a:prstGeom prst="line">
                  <a:avLst/>
                </a:prstGeom>
                <a:ln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B406A85-3519-4337-A7ED-FBF5EDA176D3}"/>
                    </a:ext>
                  </a:extLst>
                </p:cNvPr>
                <p:cNvSpPr txBox="1"/>
                <p:nvPr/>
              </p:nvSpPr>
              <p:spPr>
                <a:xfrm>
                  <a:off x="11083167" y="3195145"/>
                  <a:ext cx="16080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Observer time</a:t>
                  </a:r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AD72E613-1009-4C3C-9639-EC51E2574A18}"/>
                    </a:ext>
                  </a:extLst>
                </p:cNvPr>
                <p:cNvSpPr/>
                <p:nvPr/>
              </p:nvSpPr>
              <p:spPr>
                <a:xfrm>
                  <a:off x="7546428" y="2028497"/>
                  <a:ext cx="1282262" cy="42039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Source</a:t>
                  </a: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1B2F2A44-8744-4FCD-A910-E7F3527A9095}"/>
                    </a:ext>
                  </a:extLst>
                </p:cNvPr>
                <p:cNvSpPr/>
                <p:nvPr/>
              </p:nvSpPr>
              <p:spPr>
                <a:xfrm>
                  <a:off x="10342180" y="2622327"/>
                  <a:ext cx="147144" cy="1261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2720A88-F893-4AFA-81B9-397D3FF583CF}"/>
                    </a:ext>
                  </a:extLst>
                </p:cNvPr>
                <p:cNvSpPr txBox="1"/>
                <p:nvPr/>
              </p:nvSpPr>
              <p:spPr>
                <a:xfrm>
                  <a:off x="10192407" y="2270989"/>
                  <a:ext cx="16080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Observer</a:t>
                  </a:r>
                </a:p>
              </p:txBody>
            </p: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7C5B9E22-51E9-4C45-A6DF-74E626791777}"/>
                    </a:ext>
                  </a:extLst>
                </p:cNvPr>
                <p:cNvCxnSpPr>
                  <a:stCxn id="8" idx="6"/>
                  <a:endCxn id="9" idx="1"/>
                </p:cNvCxnSpPr>
                <p:nvPr/>
              </p:nvCxnSpPr>
              <p:spPr>
                <a:xfrm>
                  <a:off x="8828690" y="2238692"/>
                  <a:ext cx="1535039" cy="402105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FCEC1B65-74BD-4CB2-8E16-81924E385AB2}"/>
                    </a:ext>
                  </a:extLst>
                </p:cNvPr>
                <p:cNvCxnSpPr/>
                <p:nvPr/>
              </p:nvCxnSpPr>
              <p:spPr>
                <a:xfrm>
                  <a:off x="8040414" y="3111064"/>
                  <a:ext cx="0" cy="15952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C097636-99FC-4964-8141-196728910887}"/>
                    </a:ext>
                  </a:extLst>
                </p:cNvPr>
                <p:cNvCxnSpPr/>
                <p:nvPr/>
              </p:nvCxnSpPr>
              <p:spPr>
                <a:xfrm>
                  <a:off x="8213834" y="3105812"/>
                  <a:ext cx="0" cy="15952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3DD9C68-8DA8-4338-927D-44D06156ABC7}"/>
                    </a:ext>
                  </a:extLst>
                </p:cNvPr>
                <p:cNvCxnSpPr/>
                <p:nvPr/>
              </p:nvCxnSpPr>
              <p:spPr>
                <a:xfrm>
                  <a:off x="8397764" y="3019860"/>
                  <a:ext cx="0" cy="34194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002B90FE-D1BA-41ED-97EC-B37FD3315D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08279" y="3269518"/>
                  <a:ext cx="630622" cy="405251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FE8345B9-740C-442C-888A-A548658D0FC1}"/>
                    </a:ext>
                  </a:extLst>
                </p:cNvPr>
                <p:cNvCxnSpPr/>
                <p:nvPr/>
              </p:nvCxnSpPr>
              <p:spPr>
                <a:xfrm>
                  <a:off x="8429299" y="2942897"/>
                  <a:ext cx="42041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C53794C-B196-4182-AF39-88DBD8F213CA}"/>
                    </a:ext>
                  </a:extLst>
                </p:cNvPr>
                <p:cNvSpPr txBox="1"/>
                <p:nvPr/>
              </p:nvSpPr>
              <p:spPr>
                <a:xfrm>
                  <a:off x="6463881" y="2791255"/>
                  <a:ext cx="16080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Incomplete solution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D61094B-CAB1-4B9D-A8A7-F8F8C1CD0D92}"/>
                    </a:ext>
                  </a:extLst>
                </p:cNvPr>
                <p:cNvSpPr txBox="1"/>
                <p:nvPr/>
              </p:nvSpPr>
              <p:spPr>
                <a:xfrm>
                  <a:off x="8839183" y="2795671"/>
                  <a:ext cx="16080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Complete solution</a:t>
                  </a:r>
                </a:p>
              </p:txBody>
            </p: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CA13CE56-2A43-49DC-ABC5-43F9D817E03A}"/>
                    </a:ext>
                  </a:extLst>
                </p:cNvPr>
                <p:cNvCxnSpPr/>
                <p:nvPr/>
              </p:nvCxnSpPr>
              <p:spPr>
                <a:xfrm>
                  <a:off x="7945823" y="2940102"/>
                  <a:ext cx="420411" cy="0"/>
                </a:xfrm>
                <a:prstGeom prst="straightConnector1">
                  <a:avLst/>
                </a:prstGeom>
                <a:ln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3E0DA7C8-8326-4429-AFD5-7D442DE47F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6428" y="2254246"/>
                <a:ext cx="2795752" cy="43114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672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AF39-8A65-46E6-905D-3F000EFFE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-  Thickness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2CB68-3339-43F2-B349-0B34E6091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895" y="1411128"/>
            <a:ext cx="3564688" cy="47420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4-bladed propeller</a:t>
            </a:r>
          </a:p>
          <a:p>
            <a:r>
              <a:rPr lang="en-US" dirty="0"/>
              <a:t>For one revolution</a:t>
            </a:r>
          </a:p>
          <a:p>
            <a:r>
              <a:rPr lang="en-US" dirty="0"/>
              <a:t>At elevation angles</a:t>
            </a:r>
          </a:p>
          <a:p>
            <a:pPr lvl="1"/>
            <a:r>
              <a:rPr lang="en-US" sz="1600" dirty="0"/>
              <a:t>30 deg</a:t>
            </a:r>
          </a:p>
          <a:p>
            <a:pPr lvl="1"/>
            <a:r>
              <a:rPr lang="en-US" sz="1600" dirty="0"/>
              <a:t>45 deg</a:t>
            </a:r>
          </a:p>
          <a:p>
            <a:pPr lvl="1"/>
            <a:r>
              <a:rPr lang="en-US" sz="1600" dirty="0"/>
              <a:t>60 deg</a:t>
            </a:r>
          </a:p>
          <a:p>
            <a:pPr lvl="1"/>
            <a:r>
              <a:rPr lang="en-US" sz="1600" dirty="0"/>
              <a:t>80 deg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Truncation of time history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6B9BB-C173-4611-84AD-F2B5FE3B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30A94B51-A1A3-45A6-A126-391FC57B2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084" y="1411128"/>
            <a:ext cx="7796776" cy="2276598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7059FEA2-0D05-4336-92D9-4E29D2FB2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97" y="3687726"/>
            <a:ext cx="7805562" cy="226391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1DA81C8-6475-49E0-BE2E-9567C3C8F04B}"/>
              </a:ext>
            </a:extLst>
          </p:cNvPr>
          <p:cNvGrpSpPr/>
          <p:nvPr/>
        </p:nvGrpSpPr>
        <p:grpSpPr>
          <a:xfrm>
            <a:off x="1984614" y="2834835"/>
            <a:ext cx="2176470" cy="2110488"/>
            <a:chOff x="580355" y="4124975"/>
            <a:chExt cx="2176470" cy="211048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D9845B-2CD6-40A5-BA7F-0EF399EA87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4423" y="4359024"/>
              <a:ext cx="0" cy="86320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05834C1-FA9B-434A-AF43-DECF5D979948}"/>
                </a:ext>
              </a:extLst>
            </p:cNvPr>
            <p:cNvGrpSpPr/>
            <p:nvPr/>
          </p:nvGrpSpPr>
          <p:grpSpPr>
            <a:xfrm>
              <a:off x="580355" y="4124975"/>
              <a:ext cx="2176470" cy="2110488"/>
              <a:chOff x="580355" y="4124975"/>
              <a:chExt cx="2176470" cy="211048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6F99B93-2994-4C4A-B467-B1DE12FEDFA3}"/>
                  </a:ext>
                </a:extLst>
              </p:cNvPr>
              <p:cNvGrpSpPr/>
              <p:nvPr/>
            </p:nvGrpSpPr>
            <p:grpSpPr>
              <a:xfrm>
                <a:off x="1126849" y="4124975"/>
                <a:ext cx="1629976" cy="1994835"/>
                <a:chOff x="764151" y="4078022"/>
                <a:chExt cx="1629976" cy="1994835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D3342E8-184C-4AD6-B7CF-9DAF45F4F32C}"/>
                    </a:ext>
                  </a:extLst>
                </p:cNvPr>
                <p:cNvSpPr/>
                <p:nvPr/>
              </p:nvSpPr>
              <p:spPr>
                <a:xfrm rot="19374599">
                  <a:off x="1259879" y="5001152"/>
                  <a:ext cx="58037" cy="3826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45AE034-80A2-48DF-B1CE-FB65BC017441}"/>
                    </a:ext>
                  </a:extLst>
                </p:cNvPr>
                <p:cNvSpPr/>
                <p:nvPr/>
              </p:nvSpPr>
              <p:spPr>
                <a:xfrm rot="3044224">
                  <a:off x="1261577" y="5036566"/>
                  <a:ext cx="55288" cy="31179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AB5B752A-50F6-4E9D-BAD2-99D39A7B3588}"/>
                    </a:ext>
                  </a:extLst>
                </p:cNvPr>
                <p:cNvSpPr/>
                <p:nvPr/>
              </p:nvSpPr>
              <p:spPr>
                <a:xfrm>
                  <a:off x="764151" y="4312071"/>
                  <a:ext cx="1049491" cy="176078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EC6F4892-A5D1-446B-B1B7-EA292E5764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52675" y="4914900"/>
                  <a:ext cx="541917" cy="265686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123A596-BA28-4976-852D-EAF023D494FD}"/>
                    </a:ext>
                  </a:extLst>
                </p:cNvPr>
                <p:cNvSpPr txBox="1"/>
                <p:nvPr/>
              </p:nvSpPr>
              <p:spPr>
                <a:xfrm>
                  <a:off x="1779541" y="4760746"/>
                  <a:ext cx="61458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/>
                    <a:t>0 deg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34C8031-7E6D-4C23-85D9-17EF0C3F8CD8}"/>
                    </a:ext>
                  </a:extLst>
                </p:cNvPr>
                <p:cNvSpPr txBox="1"/>
                <p:nvPr/>
              </p:nvSpPr>
              <p:spPr>
                <a:xfrm>
                  <a:off x="1120128" y="4078022"/>
                  <a:ext cx="61458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/>
                    <a:t>90 deg</a:t>
                  </a:r>
                </a:p>
              </p:txBody>
            </p: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401856A-A467-40A2-AE47-B63FA7B411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36373" y="5209642"/>
                <a:ext cx="541917" cy="265686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1B5AF84-2EDD-4C76-B49A-000331CA1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34423" y="5256605"/>
                <a:ext cx="0" cy="863205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5B6508F-EBD6-4C67-A126-FF7F08508C0B}"/>
                  </a:ext>
                </a:extLst>
              </p:cNvPr>
              <p:cNvSpPr txBox="1"/>
              <p:nvPr/>
            </p:nvSpPr>
            <p:spPr>
              <a:xfrm>
                <a:off x="580355" y="5409529"/>
                <a:ext cx="76382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180 deg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3E17528-E997-42F8-B9AD-2451636CF02E}"/>
                  </a:ext>
                </a:extLst>
              </p:cNvPr>
              <p:cNvSpPr txBox="1"/>
              <p:nvPr/>
            </p:nvSpPr>
            <p:spPr>
              <a:xfrm>
                <a:off x="1728338" y="5981547"/>
                <a:ext cx="76382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270 deg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6DD04FD-CA24-485E-ACCB-7E3792F22471}"/>
              </a:ext>
            </a:extLst>
          </p:cNvPr>
          <p:cNvSpPr txBox="1"/>
          <p:nvPr/>
        </p:nvSpPr>
        <p:spPr>
          <a:xfrm>
            <a:off x="6753225" y="1411128"/>
            <a:ext cx="10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ACUM-2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EFFA08-F648-4260-BB88-FA9E0427EC59}"/>
              </a:ext>
            </a:extLst>
          </p:cNvPr>
          <p:cNvSpPr txBox="1"/>
          <p:nvPr/>
        </p:nvSpPr>
        <p:spPr>
          <a:xfrm>
            <a:off x="6753224" y="3680523"/>
            <a:ext cx="10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ACUM-3</a:t>
            </a:r>
          </a:p>
        </p:txBody>
      </p:sp>
    </p:spTree>
    <p:extLst>
      <p:ext uri="{BB962C8B-B14F-4D97-AF65-F5344CB8AC3E}">
        <p14:creationId xmlns:p14="http://schemas.microsoft.com/office/powerpoint/2010/main" val="4267596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985E7-A8D7-4881-950F-5A50E71FF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Thickness Time History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B70BE-C65A-49F1-A11F-0550E4D5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3" name="Content Placeholder 12" descr="Chart&#10;&#10;Description automatically generated">
            <a:extLst>
              <a:ext uri="{FF2B5EF4-FFF2-40B4-BE49-F238E27FC236}">
                <a16:creationId xmlns:a16="http://schemas.microsoft.com/office/drawing/2014/main" id="{30B558EA-0AB2-430A-99FF-E03B717BC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3" y="3680523"/>
            <a:ext cx="11773921" cy="227659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690832-63E1-43A4-A026-A86F82442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897" y="1252009"/>
            <a:ext cx="8344962" cy="24203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A340E6-B5ED-49A5-AAA9-06282181A4D7}"/>
              </a:ext>
            </a:extLst>
          </p:cNvPr>
          <p:cNvSpPr txBox="1"/>
          <p:nvPr/>
        </p:nvSpPr>
        <p:spPr>
          <a:xfrm>
            <a:off x="1996029" y="3657371"/>
            <a:ext cx="193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Revolutions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30FF3A-1597-41DF-AF3F-F6303BDF9F93}"/>
              </a:ext>
            </a:extLst>
          </p:cNvPr>
          <p:cNvSpPr txBox="1"/>
          <p:nvPr/>
        </p:nvSpPr>
        <p:spPr>
          <a:xfrm>
            <a:off x="1996029" y="1243859"/>
            <a:ext cx="243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Revolution</a:t>
            </a:r>
          </a:p>
        </p:txBody>
      </p:sp>
    </p:spTree>
    <p:extLst>
      <p:ext uri="{BB962C8B-B14F-4D97-AF65-F5344CB8AC3E}">
        <p14:creationId xmlns:p14="http://schemas.microsoft.com/office/powerpoint/2010/main" val="1906203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7B86-3F2B-4A28-AEC5-E813ABC3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Flyover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F6581-8E7A-4989-88DD-2745DCF64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748"/>
            <a:ext cx="10706100" cy="458768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Propeller is set to fly for 100 revolutions passing a set of observers at</a:t>
            </a:r>
          </a:p>
          <a:p>
            <a:pPr lvl="2"/>
            <a:r>
              <a:rPr lang="en-US" dirty="0"/>
              <a:t>2R, 5R, 10R, 30R, 60R, 100R, 200R, and 500R from the propeller center normal to the path</a:t>
            </a:r>
          </a:p>
          <a:p>
            <a:pPr lvl="4"/>
            <a:r>
              <a:rPr lang="en-US" sz="1600" dirty="0"/>
              <a:t>R – Propeller radius</a:t>
            </a:r>
          </a:p>
          <a:p>
            <a:endParaRPr lang="en-US" dirty="0"/>
          </a:p>
          <a:p>
            <a:r>
              <a:rPr lang="en-US" dirty="0"/>
              <a:t>Aerodynamic data needed for only one revolution</a:t>
            </a:r>
          </a:p>
          <a:p>
            <a:pPr lvl="2"/>
            <a:r>
              <a:rPr lang="en-US" dirty="0"/>
              <a:t>Input files read only at the beginning</a:t>
            </a:r>
          </a:p>
          <a:p>
            <a:pPr lvl="2"/>
            <a:r>
              <a:rPr lang="en-US" dirty="0"/>
              <a:t>Source location changed for each revolution inside ACUM</a:t>
            </a:r>
          </a:p>
          <a:p>
            <a:endParaRPr lang="en-US" dirty="0"/>
          </a:p>
          <a:p>
            <a:r>
              <a:rPr lang="en-US" dirty="0"/>
              <a:t>Pressure time history was computed for all 100 revolutions</a:t>
            </a:r>
          </a:p>
          <a:p>
            <a:endParaRPr lang="en-US" dirty="0"/>
          </a:p>
          <a:p>
            <a:r>
              <a:rPr lang="en-US" dirty="0"/>
              <a:t>4 CPU cores and GPUs were used in the computation</a:t>
            </a:r>
          </a:p>
          <a:p>
            <a:pPr lvl="2"/>
            <a:r>
              <a:rPr lang="en-US" dirty="0"/>
              <a:t>Took only 3 minutes </a:t>
            </a:r>
          </a:p>
          <a:p>
            <a:endParaRPr lang="en-US" dirty="0"/>
          </a:p>
          <a:p>
            <a:r>
              <a:rPr lang="en-US" dirty="0"/>
              <a:t>Instantaneous OASPL was calculated using the nearest 360 time-steps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22E5F-061A-4CCF-98F4-1FF12BA1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16928D-ACED-4854-BA89-C411A5FE7095}"/>
              </a:ext>
            </a:extLst>
          </p:cNvPr>
          <p:cNvCxnSpPr>
            <a:cxnSpLocks/>
          </p:cNvCxnSpPr>
          <p:nvPr/>
        </p:nvCxnSpPr>
        <p:spPr>
          <a:xfrm>
            <a:off x="10125075" y="3057525"/>
            <a:ext cx="9525" cy="2200275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453561-C07F-43DC-B95D-D85AFA96B6F9}"/>
              </a:ext>
            </a:extLst>
          </p:cNvPr>
          <p:cNvCxnSpPr/>
          <p:nvPr/>
        </p:nvCxnSpPr>
        <p:spPr>
          <a:xfrm>
            <a:off x="8610600" y="3057525"/>
            <a:ext cx="3152775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8BE5C7F-386A-4A63-A7D0-8FECFC784195}"/>
              </a:ext>
            </a:extLst>
          </p:cNvPr>
          <p:cNvSpPr/>
          <p:nvPr/>
        </p:nvSpPr>
        <p:spPr>
          <a:xfrm>
            <a:off x="11744325" y="2581275"/>
            <a:ext cx="9525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3E7F1C-BA54-421B-9D5F-B2AE3FBE1FDD}"/>
              </a:ext>
            </a:extLst>
          </p:cNvPr>
          <p:cNvSpPr/>
          <p:nvPr/>
        </p:nvSpPr>
        <p:spPr>
          <a:xfrm>
            <a:off x="11744325" y="3057525"/>
            <a:ext cx="9525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E26422-8A49-4D8B-BDBA-5A51B3C1467B}"/>
              </a:ext>
            </a:extLst>
          </p:cNvPr>
          <p:cNvSpPr/>
          <p:nvPr/>
        </p:nvSpPr>
        <p:spPr>
          <a:xfrm>
            <a:off x="11811000" y="3024193"/>
            <a:ext cx="161925" cy="66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F5CF77-B453-44B1-AF4B-7AA232561574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11544300" y="3057525"/>
            <a:ext cx="2667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1B8BD18E-D25E-4D5F-8354-AE8B4F5AC08A}"/>
              </a:ext>
            </a:extLst>
          </p:cNvPr>
          <p:cNvSpPr/>
          <p:nvPr/>
        </p:nvSpPr>
        <p:spPr>
          <a:xfrm>
            <a:off x="10096500" y="3219450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ED47D3-68E9-4076-BEBA-1449290A1554}"/>
              </a:ext>
            </a:extLst>
          </p:cNvPr>
          <p:cNvSpPr/>
          <p:nvPr/>
        </p:nvSpPr>
        <p:spPr>
          <a:xfrm>
            <a:off x="10086975" y="3388993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82B673-F39C-4F4E-94E5-60A3C608CA0F}"/>
              </a:ext>
            </a:extLst>
          </p:cNvPr>
          <p:cNvSpPr/>
          <p:nvPr/>
        </p:nvSpPr>
        <p:spPr>
          <a:xfrm>
            <a:off x="10096500" y="3674748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2B15DCC-7B85-41FD-8B4F-FE185B5A07C4}"/>
              </a:ext>
            </a:extLst>
          </p:cNvPr>
          <p:cNvSpPr/>
          <p:nvPr/>
        </p:nvSpPr>
        <p:spPr>
          <a:xfrm>
            <a:off x="10096500" y="4218202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D5C83E-F2CA-4B34-8C51-EEC84DAA5584}"/>
              </a:ext>
            </a:extLst>
          </p:cNvPr>
          <p:cNvSpPr/>
          <p:nvPr/>
        </p:nvSpPr>
        <p:spPr>
          <a:xfrm>
            <a:off x="10096500" y="4932051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91BE6F9-5620-4758-8867-3FDD8D4CBABB}"/>
              </a:ext>
            </a:extLst>
          </p:cNvPr>
          <p:cNvCxnSpPr/>
          <p:nvPr/>
        </p:nvCxnSpPr>
        <p:spPr>
          <a:xfrm flipH="1" flipV="1">
            <a:off x="10267950" y="4057650"/>
            <a:ext cx="762000" cy="206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C85C6C5-922B-4AFB-A4C7-CA6E602F29A3}"/>
              </a:ext>
            </a:extLst>
          </p:cNvPr>
          <p:cNvSpPr txBox="1"/>
          <p:nvPr/>
        </p:nvSpPr>
        <p:spPr>
          <a:xfrm>
            <a:off x="11044237" y="4211539"/>
            <a:ext cx="981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Observers</a:t>
            </a:r>
          </a:p>
        </p:txBody>
      </p:sp>
    </p:spTree>
    <p:extLst>
      <p:ext uri="{BB962C8B-B14F-4D97-AF65-F5344CB8AC3E}">
        <p14:creationId xmlns:p14="http://schemas.microsoft.com/office/powerpoint/2010/main" val="4014676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7F3A-7362-4B22-B371-7DDCC1AB9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Pressure Time History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80137B-149E-46B2-8EC4-BA6B845FF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3753" y="1157468"/>
            <a:ext cx="8964492" cy="18559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A9875-5109-4C4F-9E7B-4DF282E7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E0580-A5AB-4446-813C-EC075B1C3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3754" y="3079769"/>
            <a:ext cx="8964492" cy="1855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924F9C-4D47-423C-B7FA-64E8E1B4E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3754" y="5002070"/>
            <a:ext cx="8964492" cy="18559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74DB47-1F6F-43DC-B9BC-91F183B0A296}"/>
              </a:ext>
            </a:extLst>
          </p:cNvPr>
          <p:cNvSpPr txBox="1"/>
          <p:nvPr/>
        </p:nvSpPr>
        <p:spPr>
          <a:xfrm>
            <a:off x="6709144" y="1392865"/>
            <a:ext cx="162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Pressure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9B7D19-6D68-42CF-8A64-8404509B662A}"/>
              </a:ext>
            </a:extLst>
          </p:cNvPr>
          <p:cNvSpPr txBox="1"/>
          <p:nvPr/>
        </p:nvSpPr>
        <p:spPr>
          <a:xfrm>
            <a:off x="6709144" y="3315833"/>
            <a:ext cx="178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Loading Pressure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B6EB05-5F50-4F32-A6D1-D05F0622EC95}"/>
              </a:ext>
            </a:extLst>
          </p:cNvPr>
          <p:cNvSpPr txBox="1"/>
          <p:nvPr/>
        </p:nvSpPr>
        <p:spPr>
          <a:xfrm>
            <a:off x="6709144" y="5221877"/>
            <a:ext cx="196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Thickness Pressure</a:t>
            </a:r>
          </a:p>
        </p:txBody>
      </p:sp>
    </p:spTree>
    <p:extLst>
      <p:ext uri="{BB962C8B-B14F-4D97-AF65-F5344CB8AC3E}">
        <p14:creationId xmlns:p14="http://schemas.microsoft.com/office/powerpoint/2010/main" val="1254561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3DB63-5C37-4F3B-8283-77451EF0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Instantaneous OASPL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BB9D41-4B14-47DB-A9D4-191EF9A72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9332" y="1217596"/>
            <a:ext cx="5656979" cy="478964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1D7F6-F981-43BD-AADC-D9FCA4C3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A49BCE-7C29-4604-A248-CF3049D95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689" y="1217596"/>
            <a:ext cx="5656979" cy="47896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E7B17D0-3930-498C-AC62-0A00B717CE5B}"/>
              </a:ext>
            </a:extLst>
          </p:cNvPr>
          <p:cNvSpPr/>
          <p:nvPr/>
        </p:nvSpPr>
        <p:spPr>
          <a:xfrm>
            <a:off x="4038600" y="4448175"/>
            <a:ext cx="609600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71277B-E7DB-4456-AD85-E78814EE37CE}"/>
              </a:ext>
            </a:extLst>
          </p:cNvPr>
          <p:cNvGrpSpPr/>
          <p:nvPr/>
        </p:nvGrpSpPr>
        <p:grpSpPr>
          <a:xfrm>
            <a:off x="6143686" y="4215189"/>
            <a:ext cx="2752308" cy="2448047"/>
            <a:chOff x="9250667" y="4160240"/>
            <a:chExt cx="2752308" cy="244804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EDA2974-EEF5-4AE9-A52F-950C03EAEA50}"/>
                </a:ext>
              </a:extLst>
            </p:cNvPr>
            <p:cNvGrpSpPr/>
            <p:nvPr/>
          </p:nvGrpSpPr>
          <p:grpSpPr>
            <a:xfrm>
              <a:off x="9250667" y="4160240"/>
              <a:ext cx="2752308" cy="2448047"/>
              <a:chOff x="8903351" y="4160240"/>
              <a:chExt cx="2752308" cy="2448047"/>
            </a:xfrm>
          </p:grpSpPr>
          <p:pic>
            <p:nvPicPr>
              <p:cNvPr id="28" name="Picture 27" descr="Chart, radar chart&#10;&#10;Description automatically generated">
                <a:extLst>
                  <a:ext uri="{FF2B5EF4-FFF2-40B4-BE49-F238E27FC236}">
                    <a16:creationId xmlns:a16="http://schemas.microsoft.com/office/drawing/2014/main" id="{3031275B-909C-4E82-90D7-7005785E3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03351" y="4160240"/>
                <a:ext cx="2752308" cy="244804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50724EE-6622-4F44-815D-5EAF32F21579}"/>
                  </a:ext>
                </a:extLst>
              </p:cNvPr>
              <p:cNvSpPr/>
              <p:nvPr/>
            </p:nvSpPr>
            <p:spPr>
              <a:xfrm>
                <a:off x="8988822" y="4228978"/>
                <a:ext cx="609600" cy="3619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9EB832E-A173-4756-9C86-AD8FC9896BC5}"/>
                </a:ext>
              </a:extLst>
            </p:cNvPr>
            <p:cNvSpPr/>
            <p:nvPr/>
          </p:nvSpPr>
          <p:spPr>
            <a:xfrm>
              <a:off x="10752083" y="5171090"/>
              <a:ext cx="52551" cy="2207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4DD90AF-D0BC-4C3C-B245-5F3C84AD10B6}"/>
                </a:ext>
              </a:extLst>
            </p:cNvPr>
            <p:cNvSpPr/>
            <p:nvPr/>
          </p:nvSpPr>
          <p:spPr>
            <a:xfrm>
              <a:off x="10746833" y="5407570"/>
              <a:ext cx="52551" cy="2207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2FF2F2C-11D6-4A27-9218-E2E4C936D27E}"/>
                </a:ext>
              </a:extLst>
            </p:cNvPr>
            <p:cNvCxnSpPr/>
            <p:nvPr/>
          </p:nvCxnSpPr>
          <p:spPr>
            <a:xfrm flipH="1">
              <a:off x="10489324" y="5407570"/>
              <a:ext cx="578069" cy="0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49E5AD6-1A29-4827-8ECB-1AEAC1945F2E}"/>
              </a:ext>
            </a:extLst>
          </p:cNvPr>
          <p:cNvGrpSpPr/>
          <p:nvPr/>
        </p:nvGrpSpPr>
        <p:grpSpPr>
          <a:xfrm>
            <a:off x="4283974" y="4215189"/>
            <a:ext cx="2752308" cy="2448047"/>
            <a:chOff x="9355771" y="4207646"/>
            <a:chExt cx="2752308" cy="244804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F5C0569-460C-4B08-B49F-67700FC9DAB6}"/>
                </a:ext>
              </a:extLst>
            </p:cNvPr>
            <p:cNvGrpSpPr/>
            <p:nvPr/>
          </p:nvGrpSpPr>
          <p:grpSpPr>
            <a:xfrm>
              <a:off x="9355771" y="4207646"/>
              <a:ext cx="2752308" cy="2448047"/>
              <a:chOff x="9250667" y="4160240"/>
              <a:chExt cx="2752308" cy="2448047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FD6B88C4-53C1-41E0-984B-F2CF955CA8AA}"/>
                  </a:ext>
                </a:extLst>
              </p:cNvPr>
              <p:cNvGrpSpPr/>
              <p:nvPr/>
            </p:nvGrpSpPr>
            <p:grpSpPr>
              <a:xfrm>
                <a:off x="9250667" y="4160240"/>
                <a:ext cx="2752308" cy="2448047"/>
                <a:chOff x="8903351" y="4160240"/>
                <a:chExt cx="2752308" cy="2448047"/>
              </a:xfrm>
            </p:grpSpPr>
            <p:pic>
              <p:nvPicPr>
                <p:cNvPr id="59" name="Picture 58" descr="Chart, radar chart&#10;&#10;Description automatically generated">
                  <a:extLst>
                    <a:ext uri="{FF2B5EF4-FFF2-40B4-BE49-F238E27FC236}">
                      <a16:creationId xmlns:a16="http://schemas.microsoft.com/office/drawing/2014/main" id="{281A5B19-A7D5-46AD-8FEA-7A847DEDAF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03351" y="4160240"/>
                  <a:ext cx="2752308" cy="244804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147D2D48-1B17-434B-9D5C-BCEF6B04E94F}"/>
                    </a:ext>
                  </a:extLst>
                </p:cNvPr>
                <p:cNvSpPr/>
                <p:nvPr/>
              </p:nvSpPr>
              <p:spPr>
                <a:xfrm>
                  <a:off x="8988822" y="4228978"/>
                  <a:ext cx="609600" cy="3619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D44FA61-0B27-40E5-A792-2BDA2B25AA83}"/>
                  </a:ext>
                </a:extLst>
              </p:cNvPr>
              <p:cNvSpPr/>
              <p:nvPr/>
            </p:nvSpPr>
            <p:spPr>
              <a:xfrm>
                <a:off x="10752083" y="5171090"/>
                <a:ext cx="52551" cy="2207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724AF06-4BAC-415C-961F-662913DB4604}"/>
                  </a:ext>
                </a:extLst>
              </p:cNvPr>
              <p:cNvSpPr/>
              <p:nvPr/>
            </p:nvSpPr>
            <p:spPr>
              <a:xfrm>
                <a:off x="10746833" y="5407570"/>
                <a:ext cx="52551" cy="2207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86B2686-6975-420E-A0AF-1777719368E5}"/>
                  </a:ext>
                </a:extLst>
              </p:cNvPr>
              <p:cNvCxnSpPr/>
              <p:nvPr/>
            </p:nvCxnSpPr>
            <p:spPr>
              <a:xfrm flipH="1">
                <a:off x="10489324" y="5407570"/>
                <a:ext cx="578069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F59A5F-01BC-4E0A-9BAB-D0D15D1F7555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H="1" flipV="1">
              <a:off x="10851938" y="5431671"/>
              <a:ext cx="175536" cy="1122196"/>
            </a:xfrm>
            <a:prstGeom prst="line">
              <a:avLst/>
            </a:prstGeom>
            <a:ln w="1905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030B3B4-C0F7-4429-9019-D69B1B8ABE06}"/>
              </a:ext>
            </a:extLst>
          </p:cNvPr>
          <p:cNvGrpSpPr/>
          <p:nvPr/>
        </p:nvGrpSpPr>
        <p:grpSpPr>
          <a:xfrm>
            <a:off x="5955677" y="4207646"/>
            <a:ext cx="6152402" cy="2448047"/>
            <a:chOff x="5955677" y="4207646"/>
            <a:chExt cx="6152402" cy="244804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17A035-B455-436B-ADAE-BB8829EDF087}"/>
                </a:ext>
              </a:extLst>
            </p:cNvPr>
            <p:cNvGrpSpPr/>
            <p:nvPr/>
          </p:nvGrpSpPr>
          <p:grpSpPr>
            <a:xfrm>
              <a:off x="9355771" y="4207646"/>
              <a:ext cx="2752308" cy="2448047"/>
              <a:chOff x="9250667" y="4160240"/>
              <a:chExt cx="2752308" cy="2448047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737001FF-A869-4E37-8029-C077D27780D6}"/>
                  </a:ext>
                </a:extLst>
              </p:cNvPr>
              <p:cNvGrpSpPr/>
              <p:nvPr/>
            </p:nvGrpSpPr>
            <p:grpSpPr>
              <a:xfrm>
                <a:off x="9250667" y="4160240"/>
                <a:ext cx="2752308" cy="2448047"/>
                <a:chOff x="8903351" y="4160240"/>
                <a:chExt cx="2752308" cy="2448047"/>
              </a:xfrm>
            </p:grpSpPr>
            <p:pic>
              <p:nvPicPr>
                <p:cNvPr id="9" name="Picture 8" descr="Chart, radar chart&#10;&#10;Description automatically generated">
                  <a:extLst>
                    <a:ext uri="{FF2B5EF4-FFF2-40B4-BE49-F238E27FC236}">
                      <a16:creationId xmlns:a16="http://schemas.microsoft.com/office/drawing/2014/main" id="{396EFA45-3642-4AF6-8482-041D813D3E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03351" y="4160240"/>
                  <a:ext cx="2752308" cy="244804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C7C5C11-052F-4D26-AC0F-5241DD6CBD76}"/>
                    </a:ext>
                  </a:extLst>
                </p:cNvPr>
                <p:cNvSpPr/>
                <p:nvPr/>
              </p:nvSpPr>
              <p:spPr>
                <a:xfrm>
                  <a:off x="8988822" y="4228978"/>
                  <a:ext cx="609600" cy="3619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07321EF-E8F9-44DB-A931-F19E872867CF}"/>
                  </a:ext>
                </a:extLst>
              </p:cNvPr>
              <p:cNvSpPr/>
              <p:nvPr/>
            </p:nvSpPr>
            <p:spPr>
              <a:xfrm>
                <a:off x="10752083" y="5171090"/>
                <a:ext cx="52551" cy="2207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68738B8-2E10-473B-AF0F-9DAD86EDD152}"/>
                  </a:ext>
                </a:extLst>
              </p:cNvPr>
              <p:cNvSpPr/>
              <p:nvPr/>
            </p:nvSpPr>
            <p:spPr>
              <a:xfrm>
                <a:off x="10746833" y="5407570"/>
                <a:ext cx="52551" cy="2207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757830D-3C7D-4EAA-BFFC-27E79D77A97E}"/>
                  </a:ext>
                </a:extLst>
              </p:cNvPr>
              <p:cNvCxnSpPr/>
              <p:nvPr/>
            </p:nvCxnSpPr>
            <p:spPr>
              <a:xfrm flipH="1">
                <a:off x="10489324" y="5407570"/>
                <a:ext cx="578069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3AD69D-1AB4-449E-AB44-FBD037526C82}"/>
                </a:ext>
              </a:extLst>
            </p:cNvPr>
            <p:cNvCxnSpPr>
              <a:stCxn id="17" idx="0"/>
            </p:cNvCxnSpPr>
            <p:nvPr/>
          </p:nvCxnSpPr>
          <p:spPr>
            <a:xfrm flipV="1">
              <a:off x="5955677" y="5431669"/>
              <a:ext cx="4896260" cy="1129741"/>
            </a:xfrm>
            <a:prstGeom prst="line">
              <a:avLst/>
            </a:prstGeom>
            <a:ln w="1905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A1902F5-A20B-40EE-AFBE-A4F7BD93BAE9}"/>
              </a:ext>
            </a:extLst>
          </p:cNvPr>
          <p:cNvGrpSpPr/>
          <p:nvPr/>
        </p:nvGrpSpPr>
        <p:grpSpPr>
          <a:xfrm>
            <a:off x="622478" y="4238495"/>
            <a:ext cx="5333199" cy="2448047"/>
            <a:chOff x="622478" y="4238495"/>
            <a:chExt cx="5333199" cy="244804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1CA2994-DD85-4CB9-BAA3-36051123E715}"/>
                </a:ext>
              </a:extLst>
            </p:cNvPr>
            <p:cNvGrpSpPr/>
            <p:nvPr/>
          </p:nvGrpSpPr>
          <p:grpSpPr>
            <a:xfrm>
              <a:off x="622478" y="4238495"/>
              <a:ext cx="2752308" cy="2448047"/>
              <a:chOff x="9250667" y="4160240"/>
              <a:chExt cx="2752308" cy="2448047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E734804-BFDE-43B3-A515-5244B0E15776}"/>
                  </a:ext>
                </a:extLst>
              </p:cNvPr>
              <p:cNvGrpSpPr/>
              <p:nvPr/>
            </p:nvGrpSpPr>
            <p:grpSpPr>
              <a:xfrm>
                <a:off x="9250667" y="4160240"/>
                <a:ext cx="2752308" cy="2448047"/>
                <a:chOff x="8903351" y="4160240"/>
                <a:chExt cx="2752308" cy="2448047"/>
              </a:xfrm>
            </p:grpSpPr>
            <p:pic>
              <p:nvPicPr>
                <p:cNvPr id="39" name="Picture 38" descr="Chart, radar chart&#10;&#10;Description automatically generated">
                  <a:extLst>
                    <a:ext uri="{FF2B5EF4-FFF2-40B4-BE49-F238E27FC236}">
                      <a16:creationId xmlns:a16="http://schemas.microsoft.com/office/drawing/2014/main" id="{FBA586B2-3CA9-4107-9DAE-B6968D543E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03351" y="4160240"/>
                  <a:ext cx="2752308" cy="244804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0657821-F5BD-4463-B5C2-F1F71DABB734}"/>
                    </a:ext>
                  </a:extLst>
                </p:cNvPr>
                <p:cNvSpPr/>
                <p:nvPr/>
              </p:nvSpPr>
              <p:spPr>
                <a:xfrm>
                  <a:off x="8988822" y="4228978"/>
                  <a:ext cx="609600" cy="3619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69D147B-A1FD-4469-B457-519DD9D85B9C}"/>
                  </a:ext>
                </a:extLst>
              </p:cNvPr>
              <p:cNvSpPr/>
              <p:nvPr/>
            </p:nvSpPr>
            <p:spPr>
              <a:xfrm>
                <a:off x="10752083" y="5171090"/>
                <a:ext cx="52551" cy="2207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B4B0FF0-B7B3-4C5D-96CA-75A23B7A76B6}"/>
                  </a:ext>
                </a:extLst>
              </p:cNvPr>
              <p:cNvSpPr/>
              <p:nvPr/>
            </p:nvSpPr>
            <p:spPr>
              <a:xfrm>
                <a:off x="10746833" y="5407570"/>
                <a:ext cx="52551" cy="2207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FBA91B2-FE85-4B14-AFFE-1E513CF6F093}"/>
                  </a:ext>
                </a:extLst>
              </p:cNvPr>
              <p:cNvCxnSpPr/>
              <p:nvPr/>
            </p:nvCxnSpPr>
            <p:spPr>
              <a:xfrm flipH="1">
                <a:off x="10489324" y="5407570"/>
                <a:ext cx="578069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622241E-0B9C-495E-B726-973821424DFE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H="1" flipV="1">
              <a:off x="2118645" y="5462520"/>
              <a:ext cx="3837032" cy="1098890"/>
            </a:xfrm>
            <a:prstGeom prst="line">
              <a:avLst/>
            </a:prstGeom>
            <a:ln w="1905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0209EF0-76D9-4073-A489-A601182B1EA6}"/>
              </a:ext>
            </a:extLst>
          </p:cNvPr>
          <p:cNvSpPr/>
          <p:nvPr/>
        </p:nvSpPr>
        <p:spPr>
          <a:xfrm>
            <a:off x="5451563" y="6561410"/>
            <a:ext cx="1008228" cy="2260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</a:rPr>
              <a:t>Observer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95F7FD-C9E4-46EB-A0E1-8816CBEFB261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5955677" y="5439214"/>
            <a:ext cx="1684175" cy="1122196"/>
          </a:xfrm>
          <a:prstGeom prst="line">
            <a:avLst/>
          </a:prstGeom>
          <a:ln w="1905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85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12682-F8CF-4F8B-9398-E156AF22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288E1-791E-42BC-A1CB-50610C47D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650"/>
            <a:ext cx="10515600" cy="480909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Background</a:t>
            </a:r>
          </a:p>
          <a:p>
            <a:r>
              <a:rPr lang="en-US" dirty="0"/>
              <a:t>Project Description</a:t>
            </a:r>
          </a:p>
          <a:p>
            <a:pPr lvl="2"/>
            <a:r>
              <a:rPr lang="en-US" dirty="0"/>
              <a:t>Goals</a:t>
            </a:r>
          </a:p>
          <a:p>
            <a:pPr lvl="2"/>
            <a:r>
              <a:rPr lang="en-US" dirty="0"/>
              <a:t>ACUM-3</a:t>
            </a:r>
          </a:p>
          <a:p>
            <a:pPr lvl="2"/>
            <a:r>
              <a:rPr lang="en-US" dirty="0"/>
              <a:t>Non-periodic motion module for CFD</a:t>
            </a:r>
          </a:p>
          <a:p>
            <a:r>
              <a:rPr lang="en-US" dirty="0"/>
              <a:t>ACUM-3 </a:t>
            </a:r>
          </a:p>
          <a:p>
            <a:pPr lvl="2"/>
            <a:r>
              <a:rPr lang="en-US" dirty="0"/>
              <a:t>Parallelization</a:t>
            </a:r>
          </a:p>
          <a:p>
            <a:pPr lvl="4"/>
            <a:r>
              <a:rPr lang="en-US" dirty="0"/>
              <a:t>Using GPUs – CUDA </a:t>
            </a:r>
          </a:p>
          <a:p>
            <a:pPr lvl="4"/>
            <a:r>
              <a:rPr lang="en-US" dirty="0"/>
              <a:t>Using CPUs – MPI </a:t>
            </a:r>
          </a:p>
          <a:p>
            <a:pPr lvl="2"/>
            <a:r>
              <a:rPr lang="en-US" dirty="0"/>
              <a:t>Computational time optimization</a:t>
            </a:r>
          </a:p>
          <a:p>
            <a:r>
              <a:rPr lang="en-US" dirty="0"/>
              <a:t>Modifications to CFD</a:t>
            </a:r>
          </a:p>
          <a:p>
            <a:pPr lvl="2"/>
            <a:r>
              <a:rPr lang="en-US" dirty="0"/>
              <a:t>CFD data output optimization</a:t>
            </a:r>
          </a:p>
          <a:p>
            <a:pPr lvl="2"/>
            <a:r>
              <a:rPr lang="en-US" dirty="0"/>
              <a:t>Development of non-periodic motion module</a:t>
            </a:r>
          </a:p>
          <a:p>
            <a:r>
              <a:rPr lang="en-US" dirty="0"/>
              <a:t>Validation</a:t>
            </a:r>
          </a:p>
          <a:p>
            <a:r>
              <a:rPr lang="en-US" dirty="0"/>
              <a:t>Results </a:t>
            </a:r>
          </a:p>
          <a:p>
            <a:r>
              <a:rPr lang="en-US" dirty="0"/>
              <a:t>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40DA2-858F-48AD-997D-C4849856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8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F6FBD-33DE-4591-997A-F8C1911F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CFD Solvers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06FF2-80CE-452D-A79F-9DE74E313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748"/>
            <a:ext cx="10515600" cy="48148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“Mercury framework” for in-house CFD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Supports an overset mesh system that can be solved by different solvers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GARFIELD solver</a:t>
            </a:r>
          </a:p>
          <a:p>
            <a:pPr lvl="4"/>
            <a:r>
              <a:rPr lang="en-US" dirty="0"/>
              <a:t>Accelerated using GPU</a:t>
            </a:r>
          </a:p>
          <a:p>
            <a:pPr lvl="4"/>
            <a:r>
              <a:rPr lang="en-US" dirty="0"/>
              <a:t>Solves structured grids</a:t>
            </a:r>
          </a:p>
          <a:p>
            <a:pPr lvl="4"/>
            <a:r>
              <a:rPr lang="en-US" dirty="0"/>
              <a:t>Usually used for background and nested meshes (off-body meshes)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HAMSTR solver</a:t>
            </a:r>
          </a:p>
          <a:p>
            <a:pPr lvl="4"/>
            <a:r>
              <a:rPr lang="en-US" dirty="0"/>
              <a:t>Solves unstructured grids</a:t>
            </a:r>
          </a:p>
          <a:p>
            <a:pPr lvl="4"/>
            <a:r>
              <a:rPr lang="en-US" dirty="0"/>
              <a:t>Used for near-body meshes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TIOGA</a:t>
            </a:r>
          </a:p>
          <a:p>
            <a:pPr lvl="4"/>
            <a:r>
              <a:rPr lang="en-US" dirty="0"/>
              <a:t>Ensures connectivity between different meshes</a:t>
            </a:r>
          </a:p>
          <a:p>
            <a:pPr lvl="4"/>
            <a:r>
              <a:rPr lang="en-US" dirty="0"/>
              <a:t>Transfers data between meshes by interpolation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795E1-C704-4904-ADAB-DC0730CA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Content Placeholder 5" descr="A screen shot of a video game&#10;&#10;Description automatically generated">
            <a:extLst>
              <a:ext uri="{FF2B5EF4-FFF2-40B4-BE49-F238E27FC236}">
                <a16:creationId xmlns:a16="http://schemas.microsoft.com/office/drawing/2014/main" id="{E2A1DE7A-EBF8-4678-830E-960495F8C2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4"/>
          <a:stretch/>
        </p:blipFill>
        <p:spPr>
          <a:xfrm>
            <a:off x="8286750" y="3974491"/>
            <a:ext cx="3705225" cy="220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80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FC43-A27E-44F4-A326-B394C8F28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Mesh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2A93-5345-45D7-96B7-1376D7C7E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26"/>
            <a:ext cx="10515600" cy="490360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Mercury core</a:t>
            </a:r>
            <a:r>
              <a:rPr lang="en-US" dirty="0"/>
              <a:t> performs mesh movements using “</a:t>
            </a:r>
            <a:r>
              <a:rPr lang="en-US" b="1" dirty="0"/>
              <a:t>Motion”</a:t>
            </a:r>
            <a:r>
              <a:rPr lang="en-US" dirty="0"/>
              <a:t> module</a:t>
            </a:r>
          </a:p>
          <a:p>
            <a:pPr lvl="2"/>
            <a:r>
              <a:rPr lang="en-US" dirty="0"/>
              <a:t>Python/C++ wrapper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Only performs periodic movements</a:t>
            </a:r>
          </a:p>
          <a:p>
            <a:pPr lvl="4"/>
            <a:r>
              <a:rPr lang="en-US" dirty="0"/>
              <a:t>Rotation about an axis</a:t>
            </a:r>
          </a:p>
          <a:p>
            <a:pPr lvl="4"/>
            <a:r>
              <a:rPr lang="en-US" dirty="0"/>
              <a:t>Elastic deflection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Uses matrix multiplications 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No provisions for </a:t>
            </a:r>
          </a:p>
          <a:p>
            <a:pPr lvl="4"/>
            <a:r>
              <a:rPr lang="en-US" dirty="0"/>
              <a:t>Acceleration</a:t>
            </a:r>
          </a:p>
          <a:p>
            <a:pPr lvl="4"/>
            <a:r>
              <a:rPr lang="en-US" dirty="0"/>
              <a:t>Multi-axial rotation</a:t>
            </a:r>
          </a:p>
          <a:p>
            <a:pPr lvl="4"/>
            <a:r>
              <a:rPr lang="en-US" dirty="0"/>
              <a:t>Translation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Proprotor transition involves </a:t>
            </a:r>
          </a:p>
          <a:p>
            <a:pPr lvl="4"/>
            <a:r>
              <a:rPr lang="en-US" dirty="0"/>
              <a:t>Two rotatory motions</a:t>
            </a:r>
          </a:p>
          <a:p>
            <a:pPr lvl="5"/>
            <a:r>
              <a:rPr lang="en-US" dirty="0"/>
              <a:t>One about the propeller axis</a:t>
            </a:r>
          </a:p>
          <a:p>
            <a:pPr lvl="5"/>
            <a:r>
              <a:rPr lang="en-US" dirty="0"/>
              <a:t>One about the wing pitch axis</a:t>
            </a:r>
          </a:p>
          <a:p>
            <a:pPr lvl="4"/>
            <a:r>
              <a:rPr lang="en-US" dirty="0"/>
              <a:t>Accelerated translation</a:t>
            </a:r>
          </a:p>
          <a:p>
            <a:pPr lvl="4"/>
            <a:r>
              <a:rPr lang="en-US" dirty="0"/>
              <a:t>RPM change to balance the lift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AC1AF-4AE6-4224-9556-0740BF40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2" descr="Image result for tiltrotor transition">
            <a:extLst>
              <a:ext uri="{FF2B5EF4-FFF2-40B4-BE49-F238E27FC236}">
                <a16:creationId xmlns:a16="http://schemas.microsoft.com/office/drawing/2014/main" id="{8E4F78B8-02C0-41BB-AEB3-FFB30D9D6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186" y="2667510"/>
            <a:ext cx="3953614" cy="297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604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D41E1-CE2A-47CA-8457-13822EFD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Motion 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1E9321-EF49-4EB1-9F06-18B70DD085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Coordinates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vector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point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th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iteration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sz="2000" b="0" dirty="0"/>
                  <a:t>	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Frame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matrix</m:t>
                    </m:r>
                  </m:oMath>
                </a14:m>
                <a:endParaRPr lang="en-US" sz="2000" b="0" dirty="0"/>
              </a:p>
              <a:p>
                <a:pPr marL="0" indent="0">
                  <a:buNone/>
                </a:pPr>
                <a:r>
                  <a:rPr lang="en-US" sz="2000" b="0" dirty="0"/>
                  <a:t>	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Rotation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matrix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𝑜𝑠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mr>
                        </m: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US" sz="2000" u="sng" dirty="0"/>
              </a:p>
              <a:p>
                <a:pPr marL="0" indent="0">
                  <a:buNone/>
                </a:pPr>
                <a:endParaRPr lang="en-US" sz="2000" u="sng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1E9321-EF49-4EB1-9F06-18B70DD085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EE75F-E955-4C18-96EB-9FAD23A5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A9DE3-4CF4-48C4-9329-138870651D29}"/>
              </a:ext>
            </a:extLst>
          </p:cNvPr>
          <p:cNvSpPr txBox="1"/>
          <p:nvPr/>
        </p:nvSpPr>
        <p:spPr>
          <a:xfrm>
            <a:off x="2325949" y="5253818"/>
            <a:ext cx="6586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Rotation is only available around z-axis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Frame matrix is used to map the rotational axis to z-axis</a:t>
            </a:r>
          </a:p>
        </p:txBody>
      </p:sp>
    </p:spTree>
    <p:extLst>
      <p:ext uri="{BB962C8B-B14F-4D97-AF65-F5344CB8AC3E}">
        <p14:creationId xmlns:p14="http://schemas.microsoft.com/office/powerpoint/2010/main" val="1510147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D136-8426-4DC4-BD58-C5AD58239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Motion Module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71B2EB-3B49-48EA-BE69-FEB7F67EDD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Translation &amp; primary rotation</a:t>
                </a:r>
              </a:p>
              <a:p>
                <a:pPr marL="914400" lvl="2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Translation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matrix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Secondary Rotation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[2]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[2]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1371600" lvl="3" indent="0">
                  <a:buNone/>
                </a:pPr>
                <a:endParaRPr lang="en-US" dirty="0"/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p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[2,0]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71B2EB-3B49-48EA-BE69-FEB7F67EDD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FE7E1-CD84-4F70-A756-3290C35A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 descr="A picture containing bear, bird, large, clock&#10;&#10;Description automatically generated">
            <a:extLst>
              <a:ext uri="{FF2B5EF4-FFF2-40B4-BE49-F238E27FC236}">
                <a16:creationId xmlns:a16="http://schemas.microsoft.com/office/drawing/2014/main" id="{1B7C609C-2217-4AA6-AB94-E9C0CBFFA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17905" r="958" b="937"/>
          <a:stretch/>
        </p:blipFill>
        <p:spPr>
          <a:xfrm flipH="1">
            <a:off x="8219538" y="1452748"/>
            <a:ext cx="3543299" cy="2626541"/>
          </a:xfrm>
          <a:prstGeom prst="rect">
            <a:avLst/>
          </a:prstGeom>
        </p:spPr>
      </p:pic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39C67D3A-712C-449E-8978-791FD6F08B70}"/>
              </a:ext>
            </a:extLst>
          </p:cNvPr>
          <p:cNvSpPr/>
          <p:nvPr/>
        </p:nvSpPr>
        <p:spPr>
          <a:xfrm>
            <a:off x="8237145" y="3429000"/>
            <a:ext cx="746910" cy="4527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89D5BB22-1B20-400D-A489-46F5870E3085}"/>
              </a:ext>
            </a:extLst>
          </p:cNvPr>
          <p:cNvSpPr/>
          <p:nvPr/>
        </p:nvSpPr>
        <p:spPr>
          <a:xfrm rot="2609444" flipH="1">
            <a:off x="10133120" y="3672152"/>
            <a:ext cx="834648" cy="321054"/>
          </a:xfrm>
          <a:prstGeom prst="curvedUpArrow">
            <a:avLst>
              <a:gd name="adj1" fmla="val 25000"/>
              <a:gd name="adj2" fmla="val 50000"/>
              <a:gd name="adj3" fmla="val 471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C1EE1-B609-4666-A864-EB33A0FDD556}"/>
              </a:ext>
            </a:extLst>
          </p:cNvPr>
          <p:cNvSpPr txBox="1"/>
          <p:nvPr/>
        </p:nvSpPr>
        <p:spPr>
          <a:xfrm>
            <a:off x="10261846" y="4094574"/>
            <a:ext cx="109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Primary Rotation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F96494-52CF-4F2D-92F9-FC931F93D312}"/>
              </a:ext>
            </a:extLst>
          </p:cNvPr>
          <p:cNvSpPr txBox="1"/>
          <p:nvPr/>
        </p:nvSpPr>
        <p:spPr>
          <a:xfrm>
            <a:off x="8455685" y="3881763"/>
            <a:ext cx="12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Secondary 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0883923-6514-4996-AA68-7BA26CFB7465}"/>
                  </a:ext>
                </a:extLst>
              </p:cNvPr>
              <p:cNvSpPr/>
              <p:nvPr/>
            </p:nvSpPr>
            <p:spPr>
              <a:xfrm>
                <a:off x="838200" y="5671099"/>
                <a:ext cx="6438942" cy="3811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[2,0]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Original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Frame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Matrix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secondary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rotation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0883923-6514-4996-AA68-7BA26CFB7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71099"/>
                <a:ext cx="6438942" cy="381130"/>
              </a:xfrm>
              <a:prstGeom prst="rect">
                <a:avLst/>
              </a:prstGeom>
              <a:blipFill>
                <a:blip r:embed="rId4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611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84938-8C42-47E7-A37F-49DD2A87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Accelerated Multi-axial Rotation with One blade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BE50B-C191-4BB9-A655-2DC5593D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2EDA7EF-6AC3-4769-A37E-8CB777EB84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6" t="1784" r="1195" b="3181"/>
          <a:stretch/>
        </p:blipFill>
        <p:spPr>
          <a:xfrm>
            <a:off x="8007959" y="1545824"/>
            <a:ext cx="4086225" cy="4129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079B8-D693-4F44-AF5A-A40FBA632C7E}"/>
              </a:ext>
            </a:extLst>
          </p:cNvPr>
          <p:cNvSpPr txBox="1"/>
          <p:nvPr/>
        </p:nvSpPr>
        <p:spPr>
          <a:xfrm>
            <a:off x="5462587" y="5705350"/>
            <a:ext cx="126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 - plane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BCA84-AA93-46D7-A3D1-19968F25F73A}"/>
              </a:ext>
            </a:extLst>
          </p:cNvPr>
          <p:cNvSpPr txBox="1"/>
          <p:nvPr/>
        </p:nvSpPr>
        <p:spPr>
          <a:xfrm>
            <a:off x="9720309" y="5675774"/>
            <a:ext cx="126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- plane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9EC0CF-D291-46C5-ADFF-5F5BAE86BBB3}"/>
              </a:ext>
            </a:extLst>
          </p:cNvPr>
          <p:cNvGrpSpPr/>
          <p:nvPr/>
        </p:nvGrpSpPr>
        <p:grpSpPr>
          <a:xfrm>
            <a:off x="4207" y="1342540"/>
            <a:ext cx="4329992" cy="4333234"/>
            <a:chOff x="6914840" y="1107812"/>
            <a:chExt cx="4934967" cy="4748740"/>
          </a:xfrm>
        </p:grpSpPr>
        <p:pic>
          <p:nvPicPr>
            <p:cNvPr id="10" name="Content Placeholder 4" descr="Shape, arrow&#10;&#10;Description automatically generated">
              <a:extLst>
                <a:ext uri="{FF2B5EF4-FFF2-40B4-BE49-F238E27FC236}">
                  <a16:creationId xmlns:a16="http://schemas.microsoft.com/office/drawing/2014/main" id="{50C9F12F-057E-4F08-A57C-A5D9149B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4840" y="1330589"/>
              <a:ext cx="4934967" cy="4525963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6D9714-CDD0-4098-B947-3888BC5BDE9F}"/>
                </a:ext>
              </a:extLst>
            </p:cNvPr>
            <p:cNvSpPr/>
            <p:nvPr/>
          </p:nvSpPr>
          <p:spPr>
            <a:xfrm>
              <a:off x="7197505" y="1172004"/>
              <a:ext cx="796705" cy="1585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1D2453-E82F-47A8-91F1-BE3635DD9FFE}"/>
                </a:ext>
              </a:extLst>
            </p:cNvPr>
            <p:cNvSpPr txBox="1"/>
            <p:nvPr/>
          </p:nvSpPr>
          <p:spPr>
            <a:xfrm>
              <a:off x="8276875" y="1107812"/>
              <a:ext cx="2197984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Non-accelerated blades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0EF0DA-D190-49F9-80E6-A9345432259C}"/>
                </a:ext>
              </a:extLst>
            </p:cNvPr>
            <p:cNvSpPr/>
            <p:nvPr/>
          </p:nvSpPr>
          <p:spPr>
            <a:xfrm>
              <a:off x="7197506" y="1489174"/>
              <a:ext cx="203302" cy="15858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EDF521-77FB-44EB-99EF-EF03724EE8D5}"/>
                </a:ext>
              </a:extLst>
            </p:cNvPr>
            <p:cNvSpPr txBox="1"/>
            <p:nvPr/>
          </p:nvSpPr>
          <p:spPr>
            <a:xfrm>
              <a:off x="8276875" y="1424982"/>
              <a:ext cx="2197984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Accelerated blades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E7071B-0598-4944-A4F0-38E4AEEA6ECB}"/>
                </a:ext>
              </a:extLst>
            </p:cNvPr>
            <p:cNvSpPr/>
            <p:nvPr/>
          </p:nvSpPr>
          <p:spPr>
            <a:xfrm>
              <a:off x="7392555" y="1489173"/>
              <a:ext cx="203302" cy="15858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9FEB15B-EEA5-41B7-9D87-0FEF01743CF9}"/>
                </a:ext>
              </a:extLst>
            </p:cNvPr>
            <p:cNvSpPr/>
            <p:nvPr/>
          </p:nvSpPr>
          <p:spPr>
            <a:xfrm>
              <a:off x="7591695" y="1489172"/>
              <a:ext cx="203302" cy="15858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31A2D1-CEEE-4A7B-A7E7-0AAD49C9AAC0}"/>
                </a:ext>
              </a:extLst>
            </p:cNvPr>
            <p:cNvSpPr/>
            <p:nvPr/>
          </p:nvSpPr>
          <p:spPr>
            <a:xfrm>
              <a:off x="7794997" y="1489171"/>
              <a:ext cx="203302" cy="15858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78A6E9-0295-4AED-B34B-4D8BAAE8F9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" r="51358" b="3181"/>
          <a:stretch/>
        </p:blipFill>
        <p:spPr>
          <a:xfrm>
            <a:off x="4334200" y="1545824"/>
            <a:ext cx="4202252" cy="4129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6959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B4DD5-7423-406F-9313-2CABCDD4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Translation + Multi-axial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42475-5615-4E80-8025-9249510CE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B4212-23EA-437B-BA32-CA21D9169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BD911E-40DE-4531-A4A7-1A6A28071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23" y="1230294"/>
            <a:ext cx="5368277" cy="30082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6CEB28-C326-403B-B90D-47F3C4EF5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259" y="1221629"/>
            <a:ext cx="5009018" cy="4818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63063E-4BF5-4EB4-B6EA-9201AA2C3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23" y="4248793"/>
            <a:ext cx="5376253" cy="25081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3657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B3544-896A-4A83-BD89-79D1F5E4A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Non-Periodic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E3CBA-350A-46B0-A4CC-64115BAA3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Transition from hover to cruise</a:t>
            </a:r>
          </a:p>
          <a:p>
            <a:r>
              <a:rPr lang="en-US" dirty="0"/>
              <a:t>Quasi-steady simulations at</a:t>
            </a:r>
          </a:p>
          <a:p>
            <a:pPr lvl="2"/>
            <a:r>
              <a:rPr lang="en-US" dirty="0"/>
              <a:t>0 degree</a:t>
            </a:r>
          </a:p>
          <a:p>
            <a:pPr lvl="2"/>
            <a:r>
              <a:rPr lang="en-US" dirty="0"/>
              <a:t>45 degree</a:t>
            </a:r>
          </a:p>
          <a:p>
            <a:pPr lvl="2"/>
            <a:r>
              <a:rPr lang="en-US" dirty="0"/>
              <a:t>90 degree</a:t>
            </a:r>
          </a:p>
          <a:p>
            <a:r>
              <a:rPr lang="en-US" dirty="0"/>
              <a:t>Unsteady simulation from 0 to 90 degrees</a:t>
            </a:r>
          </a:p>
          <a:p>
            <a:pPr lvl="2"/>
            <a:r>
              <a:rPr lang="en-US" dirty="0"/>
              <a:t>Takes about 5 seconds for transition</a:t>
            </a:r>
          </a:p>
          <a:p>
            <a:pPr lvl="2"/>
            <a:r>
              <a:rPr lang="en-US" dirty="0"/>
              <a:t>At current RPM of 98.42 Hz, this takes about 85 days to run</a:t>
            </a:r>
          </a:p>
          <a:p>
            <a:pPr lvl="2"/>
            <a:r>
              <a:rPr lang="en-US" dirty="0"/>
              <a:t>Reducing RPM to 30Hz helps reduce computation time</a:t>
            </a:r>
          </a:p>
          <a:p>
            <a:pPr lvl="4"/>
            <a:r>
              <a:rPr lang="en-US" dirty="0"/>
              <a:t>Gave negative thrust in cruise due to low RPM</a:t>
            </a:r>
          </a:p>
          <a:p>
            <a:pPr lvl="4"/>
            <a:r>
              <a:rPr lang="en-US" dirty="0"/>
              <a:t>Insufficient noise levels to investigate</a:t>
            </a:r>
          </a:p>
          <a:p>
            <a:pPr lvl="2"/>
            <a:r>
              <a:rPr lang="en-US" dirty="0"/>
              <a:t>Used 98.42 Hz with 1 second transition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89966-30BD-45E3-927C-B35880FE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2" descr="Image result for tiltrotor transition">
            <a:extLst>
              <a:ext uri="{FF2B5EF4-FFF2-40B4-BE49-F238E27FC236}">
                <a16:creationId xmlns:a16="http://schemas.microsoft.com/office/drawing/2014/main" id="{E06B102C-72B7-4458-A116-161EBC32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452748"/>
            <a:ext cx="3049496" cy="229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06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67254-7333-474F-8108-53F13A34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Quasi-Steady Case: Hover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3A1D6-52A9-41C6-9398-03D160ACA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83118-A96B-4587-9F74-A538DDC2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Content Placeholder 5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4DC3E76A-990C-42DC-A94B-69F73286A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1" y="1379535"/>
            <a:ext cx="6652797" cy="4525963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F2CB026-4EC0-4E57-AB6F-8CE225D61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798" y="1506682"/>
            <a:ext cx="5255752" cy="42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13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CF3D-6CB3-46CE-9D4B-8CB19327C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Hover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55F6C-B3E9-44C1-9E3B-C9D2C13C4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16" y="3087149"/>
            <a:ext cx="5420142" cy="2995227"/>
          </a:xfrm>
        </p:spPr>
        <p:txBody>
          <a:bodyPr/>
          <a:lstStyle/>
          <a:p>
            <a:r>
              <a:rPr lang="en-US" dirty="0"/>
              <a:t>RPM = 1.3*98.42 Hz</a:t>
            </a:r>
          </a:p>
          <a:p>
            <a:endParaRPr lang="en-US" dirty="0"/>
          </a:p>
          <a:p>
            <a:r>
              <a:rPr lang="en-US" dirty="0"/>
              <a:t>Freestream Mach number (M)  =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245FB-A508-4751-9EF1-A8675EBE2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Content Placeholder 5" descr="Chart, radar chart&#10;&#10;Description automatically generated">
            <a:extLst>
              <a:ext uri="{FF2B5EF4-FFF2-40B4-BE49-F238E27FC236}">
                <a16:creationId xmlns:a16="http://schemas.microsoft.com/office/drawing/2014/main" id="{26DD9015-9D69-4F47-BBF9-FF11A16EA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3" y="1477915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8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D1850-30A2-4B9A-B72C-9B95B8DA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with Cruise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3F733-F5A2-4324-BBFB-035DA9FC5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CE3DA-3A99-4DC5-AC3C-41E908EA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Content Placeholder 5" descr="Chart, radar chart&#10;&#10;Description automatically generated">
            <a:extLst>
              <a:ext uri="{FF2B5EF4-FFF2-40B4-BE49-F238E27FC236}">
                <a16:creationId xmlns:a16="http://schemas.microsoft.com/office/drawing/2014/main" id="{3D83A530-9F48-4D64-AC93-17ADD64A3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" y="1447954"/>
            <a:ext cx="5852172" cy="43891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8E5495-522C-4789-BBF0-7A383D0877DB}"/>
              </a:ext>
            </a:extLst>
          </p:cNvPr>
          <p:cNvSpPr txBox="1"/>
          <p:nvPr/>
        </p:nvSpPr>
        <p:spPr>
          <a:xfrm>
            <a:off x="1268896" y="5837082"/>
            <a:ext cx="442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Hover rotated by 90 deg. to align with cruise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3F3939-DA6F-457E-AAC5-5B8679570E3A}"/>
              </a:ext>
            </a:extLst>
          </p:cNvPr>
          <p:cNvGrpSpPr/>
          <p:nvPr/>
        </p:nvGrpSpPr>
        <p:grpSpPr>
          <a:xfrm>
            <a:off x="6238228" y="1447953"/>
            <a:ext cx="5852172" cy="4758461"/>
            <a:chOff x="6238228" y="1447953"/>
            <a:chExt cx="5852172" cy="4758461"/>
          </a:xfrm>
        </p:grpSpPr>
        <p:pic>
          <p:nvPicPr>
            <p:cNvPr id="8" name="Picture 7" descr="Chart, radar chart&#10;&#10;Description automatically generated">
              <a:extLst>
                <a:ext uri="{FF2B5EF4-FFF2-40B4-BE49-F238E27FC236}">
                  <a16:creationId xmlns:a16="http://schemas.microsoft.com/office/drawing/2014/main" id="{AABFE5F1-2C38-400F-908C-E357B99B5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228" y="1447953"/>
              <a:ext cx="5852172" cy="438912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1C6FC0-9479-4E64-9CF3-A5BE6C56F451}"/>
                </a:ext>
              </a:extLst>
            </p:cNvPr>
            <p:cNvSpPr txBox="1"/>
            <p:nvPr/>
          </p:nvSpPr>
          <p:spPr>
            <a:xfrm>
              <a:off x="7126592" y="5837082"/>
              <a:ext cx="4238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Both in the actual orientation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685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B6A6-872E-4A7E-9C68-07CCF6C22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Aeroacoustics</a:t>
            </a:r>
          </a:p>
          <a:p>
            <a:pPr lvl="2"/>
            <a:r>
              <a:rPr lang="en-US" dirty="0"/>
              <a:t>Why important?</a:t>
            </a:r>
          </a:p>
          <a:p>
            <a:pPr lvl="4"/>
            <a:r>
              <a:rPr lang="en-US" dirty="0"/>
              <a:t>Emergence of Urban Air Mobility</a:t>
            </a:r>
          </a:p>
          <a:p>
            <a:pPr lvl="6"/>
            <a:r>
              <a:rPr lang="en-US" dirty="0"/>
              <a:t>Main source of thrust is propellers - - &gt; Propellers are noisy..!</a:t>
            </a:r>
          </a:p>
          <a:p>
            <a:pPr lvl="6"/>
            <a:r>
              <a:rPr lang="en-US" dirty="0"/>
              <a:t>More air vehicles in urban environments - - &gt; More noise..!</a:t>
            </a:r>
          </a:p>
          <a:p>
            <a:pPr lvl="6"/>
            <a:r>
              <a:rPr lang="en-US" dirty="0"/>
              <a:t>Passenger and pedestrian discomfort - - &gt; Critical challenge to the industry</a:t>
            </a:r>
          </a:p>
          <a:p>
            <a:pPr lvl="4"/>
            <a:r>
              <a:rPr lang="en-US" dirty="0"/>
              <a:t>Hybrid-Electric propulsion</a:t>
            </a:r>
          </a:p>
          <a:p>
            <a:pPr lvl="6"/>
            <a:r>
              <a:rPr lang="en-US" dirty="0"/>
              <a:t>Lower emissions</a:t>
            </a:r>
          </a:p>
          <a:p>
            <a:pPr lvl="6"/>
            <a:r>
              <a:rPr lang="en-US" dirty="0"/>
              <a:t>Lower fuel usage</a:t>
            </a:r>
          </a:p>
          <a:p>
            <a:pPr lvl="6"/>
            <a:r>
              <a:rPr lang="en-US" dirty="0"/>
              <a:t>Lower noise..!</a:t>
            </a:r>
          </a:p>
          <a:p>
            <a:pPr lvl="4"/>
            <a:r>
              <a:rPr lang="en-US" dirty="0"/>
              <a:t>To reduce noise - - &gt; Understand the physics..!</a:t>
            </a:r>
          </a:p>
          <a:p>
            <a:pPr lvl="6"/>
            <a:r>
              <a:rPr lang="en-US" dirty="0"/>
              <a:t>Flight tests</a:t>
            </a:r>
          </a:p>
          <a:p>
            <a:pPr lvl="6"/>
            <a:r>
              <a:rPr lang="en-US" dirty="0"/>
              <a:t>Wind tunnel tests</a:t>
            </a:r>
          </a:p>
          <a:p>
            <a:pPr lvl="6"/>
            <a:r>
              <a:rPr lang="en-US" dirty="0"/>
              <a:t>Computational tools</a:t>
            </a:r>
          </a:p>
          <a:p>
            <a:pPr lvl="6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F8F50E-C42B-4604-9DE4-43023B830E0F}"/>
              </a:ext>
            </a:extLst>
          </p:cNvPr>
          <p:cNvGrpSpPr/>
          <p:nvPr/>
        </p:nvGrpSpPr>
        <p:grpSpPr>
          <a:xfrm>
            <a:off x="-160260" y="3880171"/>
            <a:ext cx="3985736" cy="2596793"/>
            <a:chOff x="-160260" y="3880171"/>
            <a:chExt cx="3985736" cy="2596793"/>
          </a:xfrm>
        </p:grpSpPr>
        <p:pic>
          <p:nvPicPr>
            <p:cNvPr id="23" name="Picture 22" descr="A large passenger jet flying through a blue sky&#10;&#10;Description automatically generated">
              <a:extLst>
                <a:ext uri="{FF2B5EF4-FFF2-40B4-BE49-F238E27FC236}">
                  <a16:creationId xmlns:a16="http://schemas.microsoft.com/office/drawing/2014/main" id="{DF4B5F86-AB9C-4E9A-BD58-7A123BDA9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9" t="10364" r="13668" b="12603"/>
            <a:stretch/>
          </p:blipFill>
          <p:spPr>
            <a:xfrm>
              <a:off x="203498" y="3880171"/>
              <a:ext cx="3258221" cy="193101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ABD6CF-D824-476E-9F85-0AEE3936303C}"/>
                </a:ext>
              </a:extLst>
            </p:cNvPr>
            <p:cNvSpPr txBox="1"/>
            <p:nvPr/>
          </p:nvSpPr>
          <p:spPr>
            <a:xfrm>
              <a:off x="-160260" y="5830633"/>
              <a:ext cx="39857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EcoPulse</a:t>
              </a:r>
              <a:r>
                <a:rPr lang="en-US" dirty="0"/>
                <a:t> – Hybrid propulsion aircraft</a:t>
              </a:r>
              <a:r>
                <a:rPr lang="en-US" baseline="30000" dirty="0"/>
                <a:t>4</a:t>
              </a:r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471D7E-5ECB-4252-B1A3-4F35A6A399A1}"/>
              </a:ext>
            </a:extLst>
          </p:cNvPr>
          <p:cNvGrpSpPr/>
          <p:nvPr/>
        </p:nvGrpSpPr>
        <p:grpSpPr>
          <a:xfrm>
            <a:off x="6925048" y="3796886"/>
            <a:ext cx="4428752" cy="2383627"/>
            <a:chOff x="6925048" y="3796886"/>
            <a:chExt cx="4428752" cy="2383627"/>
          </a:xfrm>
        </p:grpSpPr>
        <p:pic>
          <p:nvPicPr>
            <p:cNvPr id="21" name="Picture 20" descr="A close up of an airplane&#10;&#10;Description automatically generated">
              <a:extLst>
                <a:ext uri="{FF2B5EF4-FFF2-40B4-BE49-F238E27FC236}">
                  <a16:creationId xmlns:a16="http://schemas.microsoft.com/office/drawing/2014/main" id="{77BAC4B3-3078-426A-A63D-D8CB67C4D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5048" y="3796886"/>
              <a:ext cx="4428752" cy="20337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1F60F4-874F-4A4E-AFD4-6605DE1E3482}"/>
                </a:ext>
              </a:extLst>
            </p:cNvPr>
            <p:cNvSpPr txBox="1"/>
            <p:nvPr/>
          </p:nvSpPr>
          <p:spPr>
            <a:xfrm>
              <a:off x="7327726" y="5811181"/>
              <a:ext cx="3623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NASA X-57 All-electric aircraft</a:t>
              </a:r>
              <a:r>
                <a:rPr lang="en-US" baseline="30000" dirty="0"/>
                <a:t>5</a:t>
              </a:r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7DA074-4995-48A9-93A7-83D3AFDB1ADF}"/>
              </a:ext>
            </a:extLst>
          </p:cNvPr>
          <p:cNvGrpSpPr/>
          <p:nvPr/>
        </p:nvGrpSpPr>
        <p:grpSpPr>
          <a:xfrm>
            <a:off x="7822981" y="3715545"/>
            <a:ext cx="4045000" cy="2482846"/>
            <a:chOff x="7883242" y="3717120"/>
            <a:chExt cx="4045000" cy="2482846"/>
          </a:xfrm>
        </p:grpSpPr>
        <p:pic>
          <p:nvPicPr>
            <p:cNvPr id="6" name="Picture 5" descr="A picture containing outdoor, water, boat, smoke&#10;&#10;Description automatically generated">
              <a:extLst>
                <a:ext uri="{FF2B5EF4-FFF2-40B4-BE49-F238E27FC236}">
                  <a16:creationId xmlns:a16="http://schemas.microsoft.com/office/drawing/2014/main" id="{6122DC5D-A655-478C-A119-38391FC2A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242" y="3717120"/>
              <a:ext cx="4045000" cy="211351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8B22BB-2752-48F2-828D-6C33E5BDB1C5}"/>
                </a:ext>
              </a:extLst>
            </p:cNvPr>
            <p:cNvSpPr txBox="1"/>
            <p:nvPr/>
          </p:nvSpPr>
          <p:spPr>
            <a:xfrm>
              <a:off x="8117889" y="5830634"/>
              <a:ext cx="3623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NASA’s vision on UAM</a:t>
              </a:r>
              <a:r>
                <a:rPr lang="en-US" baseline="30000" dirty="0"/>
                <a:t>1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A6D9341-E751-4E70-842B-64AFCA11F0EF}"/>
              </a:ext>
            </a:extLst>
          </p:cNvPr>
          <p:cNvGrpSpPr/>
          <p:nvPr/>
        </p:nvGrpSpPr>
        <p:grpSpPr>
          <a:xfrm>
            <a:off x="4373970" y="3908474"/>
            <a:ext cx="3623396" cy="2289917"/>
            <a:chOff x="4434231" y="3910049"/>
            <a:chExt cx="3623396" cy="2289917"/>
          </a:xfrm>
        </p:grpSpPr>
        <p:pic>
          <p:nvPicPr>
            <p:cNvPr id="12" name="Picture 11" descr="A close up of a fighter jet flying in the air&#10;&#10;Description automatically generated">
              <a:extLst>
                <a:ext uri="{FF2B5EF4-FFF2-40B4-BE49-F238E27FC236}">
                  <a16:creationId xmlns:a16="http://schemas.microsoft.com/office/drawing/2014/main" id="{E93B3E31-2900-49B5-99C7-314961FF1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329" y="3910049"/>
              <a:ext cx="2743201" cy="1871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D4D37A-8DC4-40AD-96F8-2BCC49498CCB}"/>
                </a:ext>
              </a:extLst>
            </p:cNvPr>
            <p:cNvSpPr txBox="1"/>
            <p:nvPr/>
          </p:nvSpPr>
          <p:spPr>
            <a:xfrm>
              <a:off x="4434231" y="5830634"/>
              <a:ext cx="3623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Uber Elevate</a:t>
              </a:r>
              <a:r>
                <a:rPr lang="en-US" baseline="30000" dirty="0"/>
                <a:t>2</a:t>
              </a:r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688683-51B4-4C16-9DA0-19687D57B200}"/>
              </a:ext>
            </a:extLst>
          </p:cNvPr>
          <p:cNvGrpSpPr/>
          <p:nvPr/>
        </p:nvGrpSpPr>
        <p:grpSpPr>
          <a:xfrm>
            <a:off x="203498" y="3715545"/>
            <a:ext cx="4110211" cy="2482846"/>
            <a:chOff x="263759" y="3717120"/>
            <a:chExt cx="4110211" cy="2482846"/>
          </a:xfrm>
        </p:grpSpPr>
        <p:pic>
          <p:nvPicPr>
            <p:cNvPr id="10" name="Picture 9" descr="A close up of an engine&#10;&#10;Description automatically generated">
              <a:extLst>
                <a:ext uri="{FF2B5EF4-FFF2-40B4-BE49-F238E27FC236}">
                  <a16:creationId xmlns:a16="http://schemas.microsoft.com/office/drawing/2014/main" id="{9E382AEF-9400-405B-BAAC-448DB6A54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59" y="3717120"/>
              <a:ext cx="4110211" cy="211351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6405EE-4B0C-46DD-A8F8-19DAC6B8D04C}"/>
                </a:ext>
              </a:extLst>
            </p:cNvPr>
            <p:cNvSpPr txBox="1"/>
            <p:nvPr/>
          </p:nvSpPr>
          <p:spPr>
            <a:xfrm>
              <a:off x="507166" y="5830634"/>
              <a:ext cx="3623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Bell Nexus</a:t>
              </a:r>
              <a:r>
                <a:rPr lang="en-US" baseline="30000" dirty="0"/>
                <a:t>3</a:t>
              </a:r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999AEA-5630-48AD-90C6-5CDDCA1B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FC8DE-D969-48C7-A4A3-60D946DA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5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AE7B1-4835-4576-BFED-BEE825F05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Quasi-Steady Case: 45 deg.</a:t>
            </a:r>
          </a:p>
        </p:txBody>
      </p:sp>
      <p:pic>
        <p:nvPicPr>
          <p:cNvPr id="6" name="Content Placeholder 5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32ABE595-FA88-457E-A427-63C19492D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6" y="1166018"/>
            <a:ext cx="5378514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8BD87-8ACF-448B-96EE-62E4EDA2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CF62-20CC-476C-A260-16DF3543C6DC}" type="slidenum">
              <a:rPr lang="en-US" smtClean="0"/>
              <a:t>30</a:t>
            </a:fld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DD65AC5-BEE5-4C14-8E28-0418F6387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19" y="1096391"/>
            <a:ext cx="6064781" cy="466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47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6B0FC-3016-47CF-89F0-D39FCC57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Vorticity Comparison</a:t>
            </a:r>
          </a:p>
        </p:txBody>
      </p:sp>
      <p:pic>
        <p:nvPicPr>
          <p:cNvPr id="6" name="Content Placeholder 5" descr="Diagram, schematic&#10;&#10;Description automatically generated">
            <a:extLst>
              <a:ext uri="{FF2B5EF4-FFF2-40B4-BE49-F238E27FC236}">
                <a16:creationId xmlns:a16="http://schemas.microsoft.com/office/drawing/2014/main" id="{48FDBAB4-B082-44AE-8D6B-179947406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8946"/>
            <a:ext cx="3927792" cy="33018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F628B-B54D-4F5C-B987-F31D7E7F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CF62-20CC-476C-A260-16DF3543C6DC}" type="slidenum">
              <a:rPr lang="en-US" smtClean="0"/>
              <a:t>31</a:t>
            </a:fld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C365192-2923-422F-B0E1-BCF054CB6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574" y="1938946"/>
            <a:ext cx="4291300" cy="3301000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A3C23282-38E4-4709-B14A-B8E440B4A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874" y="1938946"/>
            <a:ext cx="4061126" cy="33007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455F53-BFAB-4007-B4B5-AF468FCBDFA4}"/>
              </a:ext>
            </a:extLst>
          </p:cNvPr>
          <p:cNvSpPr txBox="1"/>
          <p:nvPr/>
        </p:nvSpPr>
        <p:spPr>
          <a:xfrm>
            <a:off x="763480" y="5495278"/>
            <a:ext cx="1695635" cy="381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Cruise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497DA-AAB5-43E7-B3C4-5E2517FB8DAC}"/>
              </a:ext>
            </a:extLst>
          </p:cNvPr>
          <p:cNvSpPr txBox="1"/>
          <p:nvPr/>
        </p:nvSpPr>
        <p:spPr>
          <a:xfrm>
            <a:off x="5137406" y="5495277"/>
            <a:ext cx="1695635" cy="381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45 degree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76C7C4-69F9-416D-B0B7-2AACE558A59C}"/>
              </a:ext>
            </a:extLst>
          </p:cNvPr>
          <p:cNvSpPr txBox="1"/>
          <p:nvPr/>
        </p:nvSpPr>
        <p:spPr>
          <a:xfrm>
            <a:off x="9313619" y="5495277"/>
            <a:ext cx="1695635" cy="381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Hover</a:t>
            </a:r>
          </a:p>
        </p:txBody>
      </p:sp>
    </p:spTree>
    <p:extLst>
      <p:ext uri="{BB962C8B-B14F-4D97-AF65-F5344CB8AC3E}">
        <p14:creationId xmlns:p14="http://schemas.microsoft.com/office/powerpoint/2010/main" val="2742505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01D94-A4DB-4206-9D2B-A1F2B7C4D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Acoustic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3983E-26FC-4C66-B523-5DAAC351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CF62-20CC-476C-A260-16DF3543C6DC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8453AC-1167-4E8A-8C76-4B3064ED5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998" y="1463365"/>
            <a:ext cx="6001821" cy="45259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C1EB32C-5484-491E-B06A-84AF984141DC}"/>
              </a:ext>
            </a:extLst>
          </p:cNvPr>
          <p:cNvGrpSpPr/>
          <p:nvPr/>
        </p:nvGrpSpPr>
        <p:grpSpPr>
          <a:xfrm>
            <a:off x="6353178" y="1401039"/>
            <a:ext cx="5994971" cy="4772955"/>
            <a:chOff x="6353178" y="1401039"/>
            <a:chExt cx="5994971" cy="47729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8EBD3C-79CC-404F-A238-18977097F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3178" y="1401039"/>
              <a:ext cx="5738520" cy="449450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282724-DE2D-4F17-8719-F583DF4F7416}"/>
                </a:ext>
              </a:extLst>
            </p:cNvPr>
            <p:cNvSpPr txBox="1"/>
            <p:nvPr/>
          </p:nvSpPr>
          <p:spPr>
            <a:xfrm>
              <a:off x="7284752" y="5804662"/>
              <a:ext cx="5063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Hover and 45 deg. rotated to align with cruise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8B7BA86-6873-43E5-A48D-EA048BEDE6EB}"/>
              </a:ext>
            </a:extLst>
          </p:cNvPr>
          <p:cNvSpPr txBox="1"/>
          <p:nvPr/>
        </p:nvSpPr>
        <p:spPr>
          <a:xfrm>
            <a:off x="3582514" y="5606704"/>
            <a:ext cx="2513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RPM = 1.15*98.42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 = 0.04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95E69-C36C-4DE2-BD8B-85DBAED46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Quasi-Steady Total Noise </a:t>
            </a:r>
          </a:p>
        </p:txBody>
      </p:sp>
      <p:pic>
        <p:nvPicPr>
          <p:cNvPr id="6" name="Content Placeholder 5" descr="Chart, radar chart&#10;&#10;Description automatically generated">
            <a:extLst>
              <a:ext uri="{FF2B5EF4-FFF2-40B4-BE49-F238E27FC236}">
                <a16:creationId xmlns:a16="http://schemas.microsoft.com/office/drawing/2014/main" id="{679AD21F-3D72-4E1C-9C35-F25557361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64" y="1190625"/>
            <a:ext cx="6629827" cy="49723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A866E-DF7F-4196-90B0-31B9C835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CF62-20CC-476C-A260-16DF3543C6D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52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422C9-EF44-4231-BDB5-F3739D82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Coefficient of Thrust Comparison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0A43ECA1-4988-4ED1-8063-4B21005C4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358" y="1250949"/>
            <a:ext cx="8121283" cy="5287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1ADAE-4C89-45F3-8B8A-638FE585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CF62-20CC-476C-A260-16DF3543C6D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77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134CF-1702-447A-97DB-E80BBFCC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BBBA4-123C-4D5F-B582-A90D8C9F8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Uses a 2</a:t>
            </a:r>
            <a:r>
              <a:rPr lang="en-US" baseline="30000" dirty="0"/>
              <a:t>o</a:t>
            </a:r>
            <a:r>
              <a:rPr lang="en-US" dirty="0"/>
              <a:t> time step</a:t>
            </a:r>
          </a:p>
          <a:p>
            <a:pPr lvl="2"/>
            <a:endParaRPr lang="en-US" dirty="0"/>
          </a:p>
          <a:p>
            <a:r>
              <a:rPr lang="en-US" dirty="0"/>
              <a:t>Rotational speed reducing from 1.3*98.42Hz to 98.42Hz</a:t>
            </a:r>
          </a:p>
          <a:p>
            <a:endParaRPr lang="en-US" dirty="0"/>
          </a:p>
          <a:p>
            <a:r>
              <a:rPr lang="en-US" dirty="0"/>
              <a:t>Transition speed – 0.9</a:t>
            </a:r>
            <a:r>
              <a:rPr lang="en-US" baseline="30000" dirty="0"/>
              <a:t>o</a:t>
            </a:r>
            <a:r>
              <a:rPr lang="en-US" dirty="0"/>
              <a:t> per revolution</a:t>
            </a:r>
          </a:p>
          <a:p>
            <a:endParaRPr lang="en-US" dirty="0"/>
          </a:p>
          <a:p>
            <a:r>
              <a:rPr lang="en-US" dirty="0"/>
              <a:t>Forward speed increasing from M=0 to M=0.08</a:t>
            </a:r>
          </a:p>
          <a:p>
            <a:endParaRPr lang="en-US" dirty="0"/>
          </a:p>
          <a:p>
            <a:r>
              <a:rPr lang="en-US" dirty="0"/>
              <a:t>Constant time step size = dt in 45 deg case </a:t>
            </a:r>
          </a:p>
          <a:p>
            <a:pPr lvl="2"/>
            <a:r>
              <a:rPr lang="en-US" dirty="0"/>
              <a:t>equivalent to RPM = 1.15*98.42 Hz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657BB-215C-4569-9251-1BC943DDC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CF62-20CC-476C-A260-16DF3543C6D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073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DA622-04FB-4A2A-9B68-B0772C8E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Vorticity Contour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04FDC-C405-4B93-851B-8971D1369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710" y="2190750"/>
            <a:ext cx="4805090" cy="3849681"/>
          </a:xfrm>
        </p:spPr>
        <p:txBody>
          <a:bodyPr/>
          <a:lstStyle/>
          <a:p>
            <a:r>
              <a:rPr lang="en-US" dirty="0"/>
              <a:t>Wake interacts with blade</a:t>
            </a:r>
          </a:p>
          <a:p>
            <a:endParaRPr lang="en-US" dirty="0"/>
          </a:p>
          <a:p>
            <a:r>
              <a:rPr lang="en-US" dirty="0"/>
              <a:t>Creates unsteady loading</a:t>
            </a:r>
          </a:p>
          <a:p>
            <a:endParaRPr lang="en-US" dirty="0"/>
          </a:p>
          <a:p>
            <a:r>
              <a:rPr lang="en-US" dirty="0"/>
              <a:t>Leads to loading noise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8C566-CFE3-4DB9-94F3-88491620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CF62-20CC-476C-A260-16DF3543C6DC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FBE8C9-46C8-43B5-B27E-935F77D2C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17" y="1452748"/>
            <a:ext cx="4805089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42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B2C8FE3-51EC-45DC-9B48-8FBEBC97E976}"/>
              </a:ext>
            </a:extLst>
          </p:cNvPr>
          <p:cNvGrpSpPr/>
          <p:nvPr/>
        </p:nvGrpSpPr>
        <p:grpSpPr>
          <a:xfrm>
            <a:off x="268254" y="2312460"/>
            <a:ext cx="7297318" cy="2841394"/>
            <a:chOff x="159612" y="1161872"/>
            <a:chExt cx="7297318" cy="28413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42F62F-FAC7-47BD-8AF4-4C303D5AD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1419"/>
            <a:stretch/>
          </p:blipFill>
          <p:spPr>
            <a:xfrm>
              <a:off x="225815" y="1223029"/>
              <a:ext cx="7231115" cy="273751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9C3A0A-8369-426B-945F-83ACC23667BD}"/>
                </a:ext>
              </a:extLst>
            </p:cNvPr>
            <p:cNvSpPr/>
            <p:nvPr/>
          </p:nvSpPr>
          <p:spPr>
            <a:xfrm>
              <a:off x="3559017" y="3784383"/>
              <a:ext cx="261268" cy="1761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F5527B-69F7-49A2-A53A-FAE67269D4FF}"/>
                </a:ext>
              </a:extLst>
            </p:cNvPr>
            <p:cNvSpPr txBox="1"/>
            <p:nvPr/>
          </p:nvSpPr>
          <p:spPr>
            <a:xfrm>
              <a:off x="2977991" y="3741656"/>
              <a:ext cx="1013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Azimuth / rad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53D689-AC42-4514-8904-90D90A751CB0}"/>
                </a:ext>
              </a:extLst>
            </p:cNvPr>
            <p:cNvSpPr/>
            <p:nvPr/>
          </p:nvSpPr>
          <p:spPr>
            <a:xfrm rot="16200000">
              <a:off x="-204412" y="2350893"/>
              <a:ext cx="981102" cy="2530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pT</a:t>
              </a:r>
              <a:r>
                <a:rPr lang="en-US" sz="1400" dirty="0">
                  <a:solidFill>
                    <a:schemeClr val="tx1"/>
                  </a:solidFill>
                </a:rPr>
                <a:t> / Pa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6090CE-126B-4592-B357-60D17AAB6437}"/>
                </a:ext>
              </a:extLst>
            </p:cNvPr>
            <p:cNvSpPr/>
            <p:nvPr/>
          </p:nvSpPr>
          <p:spPr>
            <a:xfrm>
              <a:off x="2703248" y="1161872"/>
              <a:ext cx="2276247" cy="2530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Thickness Pressure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818BFDE-D850-49A0-8B58-741E0C6A7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6BCA3-11C8-40C3-8E93-E3D086292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C0397-D23E-4645-8833-D2762C2D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CF62-20CC-476C-A260-16DF3543C6DC}" type="slidenum">
              <a:rPr lang="en-US" smtClean="0"/>
              <a:t>37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751B0-8C12-4CA5-89FA-4746FF9E3055}"/>
              </a:ext>
            </a:extLst>
          </p:cNvPr>
          <p:cNvSpPr txBox="1"/>
          <p:nvPr/>
        </p:nvSpPr>
        <p:spPr>
          <a:xfrm>
            <a:off x="7336570" y="1397077"/>
            <a:ext cx="470303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Larger oscillations for 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ACUM is set to run with a constant rotational speed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Uses azimuth step instead of time step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Calculated time step size based on omega is higher than actual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Therefore, derivatives become larger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Omega is no longer constant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7998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AA9F4-31B5-434F-9055-441D07E4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Thickness Pressure Time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CDEBA-2C86-4EC6-BA2E-89AF3264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CF62-20CC-476C-A260-16DF3543C6DC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33DCE-4A20-4BEC-8D6E-9C5B80EEB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7648" y="1600201"/>
            <a:ext cx="4444752" cy="4525963"/>
          </a:xfrm>
        </p:spPr>
        <p:txBody>
          <a:bodyPr/>
          <a:lstStyle/>
          <a:p>
            <a:r>
              <a:rPr lang="en-US" dirty="0"/>
              <a:t>ACUM problem fixed..!</a:t>
            </a:r>
          </a:p>
          <a:p>
            <a:endParaRPr lang="en-US" dirty="0"/>
          </a:p>
          <a:p>
            <a:r>
              <a:rPr lang="en-US" dirty="0"/>
              <a:t>Transition curve amplitude is similar to hover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9FFE28-464C-4C3D-9DAB-BB0A9C8602C0}"/>
              </a:ext>
            </a:extLst>
          </p:cNvPr>
          <p:cNvGrpSpPr/>
          <p:nvPr/>
        </p:nvGrpSpPr>
        <p:grpSpPr>
          <a:xfrm>
            <a:off x="203162" y="1427385"/>
            <a:ext cx="6257192" cy="5180902"/>
            <a:chOff x="241262" y="1052068"/>
            <a:chExt cx="6257192" cy="51809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D93700-8F85-40C0-AE20-274C0816C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262" y="1052068"/>
              <a:ext cx="6257192" cy="518090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7A6BF9-A1AD-4948-AC78-26C2A28537C1}"/>
                </a:ext>
              </a:extLst>
            </p:cNvPr>
            <p:cNvSpPr/>
            <p:nvPr/>
          </p:nvSpPr>
          <p:spPr>
            <a:xfrm>
              <a:off x="3634820" y="5962160"/>
              <a:ext cx="981102" cy="2530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Radians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F4379C-BFFB-4B13-934B-65827CA4E24F}"/>
                </a:ext>
              </a:extLst>
            </p:cNvPr>
            <p:cNvSpPr/>
            <p:nvPr/>
          </p:nvSpPr>
          <p:spPr>
            <a:xfrm>
              <a:off x="5343438" y="2306040"/>
              <a:ext cx="752562" cy="2530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Hover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5953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9DA3F-8450-4C13-9987-D75AEA78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Thickness Sound Pressure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59F7A-5DCB-48DB-98EF-D0F145BC3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2606" y="1600201"/>
            <a:ext cx="4559794" cy="4525963"/>
          </a:xfrm>
        </p:spPr>
        <p:txBody>
          <a:bodyPr/>
          <a:lstStyle/>
          <a:p>
            <a:r>
              <a:rPr lang="en-US" dirty="0"/>
              <a:t>At the observer above the propeller</a:t>
            </a:r>
          </a:p>
          <a:p>
            <a:endParaRPr lang="en-US" dirty="0"/>
          </a:p>
          <a:p>
            <a:r>
              <a:rPr lang="en-US" dirty="0"/>
              <a:t>Reasonably accurate</a:t>
            </a:r>
          </a:p>
          <a:p>
            <a:endParaRPr lang="en-US" dirty="0"/>
          </a:p>
          <a:p>
            <a:r>
              <a:rPr lang="en-US" dirty="0"/>
              <a:t>Transition noise should start below hover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CB94B-4717-449E-9F17-170B45C3E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CF62-20CC-476C-A260-16DF3543C6DC}" type="slidenum">
              <a:rPr lang="en-US" smtClean="0"/>
              <a:t>39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426288-B05E-4934-859E-067A03669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08" y="902563"/>
            <a:ext cx="6629400" cy="56388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4EA1BD-50EE-461D-B3ED-62471F36F169}"/>
              </a:ext>
            </a:extLst>
          </p:cNvPr>
          <p:cNvCxnSpPr/>
          <p:nvPr/>
        </p:nvCxnSpPr>
        <p:spPr>
          <a:xfrm>
            <a:off x="1029810" y="4714043"/>
            <a:ext cx="53532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1D288BF-6DEA-4B13-8FC4-35E7E392DFAD}"/>
              </a:ext>
            </a:extLst>
          </p:cNvPr>
          <p:cNvSpPr txBox="1"/>
          <p:nvPr/>
        </p:nvSpPr>
        <p:spPr>
          <a:xfrm>
            <a:off x="4323425" y="1828800"/>
            <a:ext cx="1882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Transition</a:t>
            </a:r>
          </a:p>
          <a:p>
            <a:r>
              <a:rPr lang="en-US" dirty="0"/>
              <a:t>Hover</a:t>
            </a:r>
          </a:p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9ED791-8020-4943-B58F-E92D24A50D46}"/>
              </a:ext>
            </a:extLst>
          </p:cNvPr>
          <p:cNvCxnSpPr/>
          <p:nvPr/>
        </p:nvCxnSpPr>
        <p:spPr>
          <a:xfrm>
            <a:off x="3506680" y="1986442"/>
            <a:ext cx="73684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E4B945-5A3A-4AAD-BC99-5D1E11765A7A}"/>
              </a:ext>
            </a:extLst>
          </p:cNvPr>
          <p:cNvCxnSpPr/>
          <p:nvPr/>
        </p:nvCxnSpPr>
        <p:spPr>
          <a:xfrm>
            <a:off x="3506680" y="2280884"/>
            <a:ext cx="736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20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4D54-507A-4DF7-9EFB-11FE053F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8C13C-682D-4806-8794-32FA90B2A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Aeroacoustic</a:t>
            </a:r>
            <a:r>
              <a:rPr lang="en-US" dirty="0"/>
              <a:t> Code of the University of Maryland (ACUM)</a:t>
            </a:r>
          </a:p>
          <a:p>
            <a:pPr lvl="2"/>
            <a:r>
              <a:rPr lang="en-US" dirty="0"/>
              <a:t>Two versions available</a:t>
            </a:r>
          </a:p>
          <a:p>
            <a:pPr lvl="4"/>
            <a:r>
              <a:rPr lang="en-US" dirty="0"/>
              <a:t>One with compact chord approximation</a:t>
            </a:r>
          </a:p>
          <a:p>
            <a:pPr lvl="4"/>
            <a:r>
              <a:rPr lang="en-US" dirty="0"/>
              <a:t>One with distributed loads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Both rely on the periodicity of inputs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Computes acoustic pressure time history for 1 rotor/propeller revolution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Cannot handle large amounts of data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Cannot simulate non-periodic events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0A543-3937-4416-8BDD-92190F25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082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B2B9-1D31-4540-9C9C-A51A25CEC1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FCB03-E38A-4306-A35B-71789E1625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C6630-1D73-4AEA-A14D-63C42320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0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0D55-8000-4535-A943-E810A3E35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50FB-C702-43B9-A20E-43A85202E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748"/>
            <a:ext cx="10515600" cy="480600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Develop a new version of ACUM that can simulate</a:t>
            </a:r>
          </a:p>
          <a:p>
            <a:pPr lvl="2"/>
            <a:r>
              <a:rPr lang="en-US" sz="2400" dirty="0"/>
              <a:t>Large amounts of timesteps </a:t>
            </a:r>
          </a:p>
          <a:p>
            <a:pPr lvl="2"/>
            <a:r>
              <a:rPr lang="en-US" sz="2400" dirty="0"/>
              <a:t>Non-periodic events</a:t>
            </a:r>
          </a:p>
          <a:p>
            <a:pPr lvl="4"/>
            <a:r>
              <a:rPr lang="en-US" dirty="0"/>
              <a:t>Flyovers</a:t>
            </a:r>
          </a:p>
          <a:p>
            <a:pPr lvl="4"/>
            <a:r>
              <a:rPr lang="en-US" dirty="0"/>
              <a:t>Take off and landing</a:t>
            </a:r>
          </a:p>
          <a:p>
            <a:pPr lvl="4"/>
            <a:r>
              <a:rPr lang="en-US" dirty="0"/>
              <a:t>Change in rotor/propeller RPM</a:t>
            </a:r>
          </a:p>
          <a:p>
            <a:pPr lvl="4"/>
            <a:r>
              <a:rPr lang="en-US" dirty="0"/>
              <a:t>Change in propeller angle of attack</a:t>
            </a:r>
          </a:p>
          <a:p>
            <a:pPr lvl="4"/>
            <a:r>
              <a:rPr lang="en-US" dirty="0"/>
              <a:t>Simulate urban environments</a:t>
            </a:r>
            <a:endParaRPr lang="en-US" sz="2200" dirty="0"/>
          </a:p>
          <a:p>
            <a:r>
              <a:rPr lang="en-US" sz="3200" dirty="0"/>
              <a:t>Modify CFD solver </a:t>
            </a:r>
          </a:p>
          <a:p>
            <a:pPr lvl="2"/>
            <a:r>
              <a:rPr lang="en-US" sz="2400" dirty="0"/>
              <a:t>Efficient processing of data needed for ACUM </a:t>
            </a:r>
          </a:p>
          <a:p>
            <a:pPr lvl="2"/>
            <a:r>
              <a:rPr lang="en-US" sz="2400" dirty="0"/>
              <a:t>Simulate non-periodic events</a:t>
            </a:r>
          </a:p>
          <a:p>
            <a:pPr lvl="4"/>
            <a:r>
              <a:rPr lang="en-US" sz="2200" dirty="0"/>
              <a:t>Non-periodic motion module</a:t>
            </a:r>
          </a:p>
          <a:p>
            <a:r>
              <a:rPr lang="en-US" sz="3200" dirty="0"/>
              <a:t>Run non-periodic cases</a:t>
            </a:r>
          </a:p>
          <a:p>
            <a:pPr lvl="2"/>
            <a:endParaRPr lang="en-US" sz="2400" dirty="0"/>
          </a:p>
          <a:p>
            <a:pPr lvl="2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F4AAB-7B88-420E-B9BA-60D6FBFC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59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0D55-8000-4535-A943-E810A3E35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ACUM-3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50FB-C702-43B9-A20E-43A85202E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Runs on GPUs</a:t>
            </a:r>
          </a:p>
          <a:p>
            <a:pPr lvl="2"/>
            <a:r>
              <a:rPr lang="en-US" dirty="0"/>
              <a:t>Using CUDA &amp; C++</a:t>
            </a:r>
          </a:p>
          <a:p>
            <a:r>
              <a:rPr lang="en-US" dirty="0"/>
              <a:t>3-D parallelization </a:t>
            </a:r>
          </a:p>
          <a:p>
            <a:pPr lvl="2"/>
            <a:r>
              <a:rPr lang="en-US" dirty="0"/>
              <a:t>Observers</a:t>
            </a:r>
          </a:p>
          <a:p>
            <a:pPr lvl="2"/>
            <a:r>
              <a:rPr lang="en-US" dirty="0"/>
              <a:t>Elements</a:t>
            </a:r>
          </a:p>
          <a:p>
            <a:pPr lvl="2"/>
            <a:r>
              <a:rPr lang="en-US" dirty="0"/>
              <a:t>Timesteps</a:t>
            </a:r>
          </a:p>
          <a:p>
            <a:pPr lvl="3"/>
            <a:r>
              <a:rPr lang="en-US" dirty="0"/>
              <a:t>Using binning approach</a:t>
            </a:r>
          </a:p>
          <a:p>
            <a:r>
              <a:rPr lang="en-US" dirty="0"/>
              <a:t>Operatable on HPC clusters using MPI</a:t>
            </a:r>
          </a:p>
          <a:p>
            <a:pPr lvl="2"/>
            <a:r>
              <a:rPr lang="en-US" dirty="0"/>
              <a:t>To avoid memory limitations</a:t>
            </a:r>
          </a:p>
          <a:p>
            <a:pPr lvl="2"/>
            <a:r>
              <a:rPr lang="en-US" dirty="0"/>
              <a:t>Increased processing speed</a:t>
            </a:r>
          </a:p>
          <a:p>
            <a:r>
              <a:rPr lang="en-US" dirty="0"/>
              <a:t>Ability to process large amounts of non-periodic data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F4AAB-7B88-420E-B9BA-60D6FBFC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upload.wikimedia.org/wikipedia/en/b/b9/Nvidia_C...">
            <a:extLst>
              <a:ext uri="{FF2B5EF4-FFF2-40B4-BE49-F238E27FC236}">
                <a16:creationId xmlns:a16="http://schemas.microsoft.com/office/drawing/2014/main" id="{E95D2DF8-5CAF-4CE0-A38A-32A87665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33" y="1626490"/>
            <a:ext cx="2453480" cy="148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3586E57-071E-4570-AD78-D2F10396F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202" y="3633676"/>
            <a:ext cx="3935333" cy="1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01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B621-7270-4A89-A79E-BF8671D27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75416-C50F-4040-BA81-16F2DB687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inputs</a:t>
            </a:r>
          </a:p>
          <a:p>
            <a:pPr lvl="2"/>
            <a:r>
              <a:rPr lang="en-US" dirty="0"/>
              <a:t>Geometric data</a:t>
            </a:r>
          </a:p>
          <a:p>
            <a:pPr lvl="2"/>
            <a:r>
              <a:rPr lang="en-US" dirty="0"/>
              <a:t>Surface pressure</a:t>
            </a:r>
          </a:p>
          <a:p>
            <a:pPr lvl="2"/>
            <a:r>
              <a:rPr lang="en-US" dirty="0"/>
              <a:t>Observer locations</a:t>
            </a:r>
          </a:p>
          <a:p>
            <a:r>
              <a:rPr lang="en-US" dirty="0"/>
              <a:t>Preprocess inputs</a:t>
            </a:r>
          </a:p>
          <a:p>
            <a:pPr lvl="2"/>
            <a:r>
              <a:rPr lang="en-US" dirty="0"/>
              <a:t>Gaussian and median filters for CFD data</a:t>
            </a:r>
          </a:p>
          <a:p>
            <a:r>
              <a:rPr lang="en-US" dirty="0"/>
              <a:t>Acoustic pressure computation </a:t>
            </a:r>
            <a:r>
              <a:rPr lang="en-US" dirty="0">
                <a:solidFill>
                  <a:schemeClr val="accent1"/>
                </a:solidFill>
              </a:rPr>
              <a:t>(parallelized)</a:t>
            </a:r>
          </a:p>
          <a:p>
            <a:pPr lvl="2"/>
            <a:r>
              <a:rPr lang="en-US" dirty="0"/>
              <a:t>Binning approach</a:t>
            </a:r>
          </a:p>
          <a:p>
            <a:r>
              <a:rPr lang="en-US" dirty="0"/>
              <a:t>Write output to files</a:t>
            </a:r>
          </a:p>
          <a:p>
            <a:r>
              <a:rPr lang="en-US" dirty="0"/>
              <a:t>Post process to calculate OASPL at each observer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AD36D-7BE5-4DD1-82C2-2A6FE7751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88B7CD-E701-4140-B1AC-3716CCC40D0E}"/>
              </a:ext>
            </a:extLst>
          </p:cNvPr>
          <p:cNvGrpSpPr/>
          <p:nvPr/>
        </p:nvGrpSpPr>
        <p:grpSpPr>
          <a:xfrm>
            <a:off x="7027519" y="2114281"/>
            <a:ext cx="3883511" cy="903643"/>
            <a:chOff x="7057016" y="2861533"/>
            <a:chExt cx="3883511" cy="9036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1F4BE17-A0AA-4B38-8174-6996C64D4252}"/>
                    </a:ext>
                  </a:extLst>
                </p:cNvPr>
                <p:cNvSpPr txBox="1"/>
                <p:nvPr/>
              </p:nvSpPr>
              <p:spPr>
                <a:xfrm>
                  <a:off x="7057017" y="3001384"/>
                  <a:ext cx="3748144" cy="6252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𝑂𝐴𝑆𝑃𝐿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𝑚𝑒𝑎𝑛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𝑟𝑒𝑓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1F4BE17-A0AA-4B38-8174-6996C64D42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7017" y="3001384"/>
                  <a:ext cx="3748144" cy="625299"/>
                </a:xfrm>
                <a:prstGeom prst="rect">
                  <a:avLst/>
                </a:prstGeom>
                <a:blipFill>
                  <a:blip r:embed="rId3"/>
                  <a:stretch>
                    <a:fillRect b="-9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9B0B00-9207-46A5-B784-F9EA8FFF52C0}"/>
                </a:ext>
              </a:extLst>
            </p:cNvPr>
            <p:cNvSpPr/>
            <p:nvPr/>
          </p:nvSpPr>
          <p:spPr>
            <a:xfrm>
              <a:off x="7057016" y="2861533"/>
              <a:ext cx="3883511" cy="9036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45B8C6-7D9D-42D2-A00A-EBB51E6420FF}"/>
                  </a:ext>
                </a:extLst>
              </p:cNvPr>
              <p:cNvSpPr txBox="1"/>
              <p:nvPr/>
            </p:nvSpPr>
            <p:spPr>
              <a:xfrm>
                <a:off x="8856921" y="3429000"/>
                <a:ext cx="2496879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45B8C6-7D9D-42D2-A00A-EBB51E642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921" y="3429000"/>
                <a:ext cx="2496879" cy="401007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86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EA112-BFC1-48EF-BD4E-5D4C4C95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Binning Approach for Time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6A92D-62D8-48FC-B2E8-2CBE9132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37133"/>
            <a:ext cx="10515600" cy="30329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Observer time loop is not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ECF15-D3B2-4639-A5E6-B69099D4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B9606A-2F7D-4D43-8B88-B05ECDC868AD}"/>
              </a:ext>
            </a:extLst>
          </p:cNvPr>
          <p:cNvGrpSpPr/>
          <p:nvPr/>
        </p:nvGrpSpPr>
        <p:grpSpPr>
          <a:xfrm>
            <a:off x="407381" y="1503351"/>
            <a:ext cx="11150819" cy="1725124"/>
            <a:chOff x="407381" y="1503351"/>
            <a:chExt cx="11150819" cy="172512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6567F11-BA33-466E-8899-221E347457FB}"/>
                </a:ext>
              </a:extLst>
            </p:cNvPr>
            <p:cNvGrpSpPr/>
            <p:nvPr/>
          </p:nvGrpSpPr>
          <p:grpSpPr>
            <a:xfrm>
              <a:off x="407381" y="1503351"/>
              <a:ext cx="11150819" cy="1611194"/>
              <a:chOff x="407381" y="1503351"/>
              <a:chExt cx="11150819" cy="161119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C5CED16-2099-403D-9576-3DBFD7BD616A}"/>
                  </a:ext>
                </a:extLst>
              </p:cNvPr>
              <p:cNvGrpSpPr/>
              <p:nvPr/>
            </p:nvGrpSpPr>
            <p:grpSpPr>
              <a:xfrm>
                <a:off x="407381" y="1503351"/>
                <a:ext cx="11150819" cy="1611194"/>
                <a:chOff x="202981" y="1503351"/>
                <a:chExt cx="11150819" cy="1611194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AAA3962B-3599-46CA-863E-D71296413266}"/>
                    </a:ext>
                  </a:extLst>
                </p:cNvPr>
                <p:cNvCxnSpPr/>
                <p:nvPr/>
              </p:nvCxnSpPr>
              <p:spPr>
                <a:xfrm>
                  <a:off x="621214" y="2845223"/>
                  <a:ext cx="0" cy="26932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FA0E8795-7CDD-4493-8112-857A18F601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9422" y="2706251"/>
                      <a:ext cx="37561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FA0E8795-7CDD-4493-8112-857A18F6013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9422" y="2706251"/>
                      <a:ext cx="375612" cy="261610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EB664CAF-1F86-4745-950D-AB27AE48478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91220" y="2709474"/>
                      <a:ext cx="37561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EB664CAF-1F86-4745-950D-AB27AE48478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91220" y="2709474"/>
                      <a:ext cx="375612" cy="2616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47818BD6-F926-4B6F-B3C4-A9AD73DC1C89}"/>
                    </a:ext>
                  </a:extLst>
                </p:cNvPr>
                <p:cNvGrpSpPr/>
                <p:nvPr/>
              </p:nvGrpSpPr>
              <p:grpSpPr>
                <a:xfrm>
                  <a:off x="202981" y="1503351"/>
                  <a:ext cx="11150819" cy="1608729"/>
                  <a:chOff x="252287" y="704176"/>
                  <a:chExt cx="11150819" cy="1608729"/>
                </a:xfrm>
              </p:grpSpPr>
              <p:cxnSp>
                <p:nvCxnSpPr>
                  <p:cNvPr id="16" name="Straight Arrow Connector 15">
                    <a:extLst>
                      <a:ext uri="{FF2B5EF4-FFF2-40B4-BE49-F238E27FC236}">
                        <a16:creationId xmlns:a16="http://schemas.microsoft.com/office/drawing/2014/main" id="{55DD899A-2608-421D-B4E0-9EF7588E99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488" y="2312905"/>
                    <a:ext cx="10749618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186B585-2FBF-430E-A6DB-8B259D9DB8A7}"/>
                      </a:ext>
                    </a:extLst>
                  </p:cNvPr>
                  <p:cNvSpPr txBox="1"/>
                  <p:nvPr/>
                </p:nvSpPr>
                <p:spPr>
                  <a:xfrm>
                    <a:off x="252287" y="704176"/>
                    <a:ext cx="169484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Source Time Loop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0AEE5E33-2A3B-4076-BDDF-FDB1086A5E2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76440" y="1609858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0AEE5E33-2A3B-4076-BDDF-FDB1086A5E2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6440" y="1609858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DC194416-5E4F-44A8-91A3-EAB035E25F36}"/>
                      </a:ext>
                    </a:extLst>
                  </p:cNvPr>
                  <p:cNvCxnSpPr/>
                  <p:nvPr/>
                </p:nvCxnSpPr>
                <p:spPr>
                  <a:xfrm>
                    <a:off x="1376045" y="2029429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TextBox 19">
                        <a:extLst>
                          <a:ext uri="{FF2B5EF4-FFF2-40B4-BE49-F238E27FC236}">
                            <a16:creationId xmlns:a16="http://schemas.microsoft.com/office/drawing/2014/main" id="{826A710B-9711-4839-9ECC-8D81CBA13BB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88239" y="1600893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0" name="TextBox 19">
                        <a:extLst>
                          <a:ext uri="{FF2B5EF4-FFF2-40B4-BE49-F238E27FC236}">
                            <a16:creationId xmlns:a16="http://schemas.microsoft.com/office/drawing/2014/main" id="{826A710B-9711-4839-9ECC-8D81CBA13BB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88239" y="1600893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1BC844FF-EECC-41A3-93A6-ED22F41FA31F}"/>
                      </a:ext>
                    </a:extLst>
                  </p:cNvPr>
                  <p:cNvCxnSpPr/>
                  <p:nvPr/>
                </p:nvCxnSpPr>
                <p:spPr>
                  <a:xfrm>
                    <a:off x="2087844" y="2031820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" name="TextBox 21">
                        <a:extLst>
                          <a:ext uri="{FF2B5EF4-FFF2-40B4-BE49-F238E27FC236}">
                            <a16:creationId xmlns:a16="http://schemas.microsoft.com/office/drawing/2014/main" id="{686236A4-CE83-48E2-80F4-E084554BCE5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00038" y="1603284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2" name="TextBox 21">
                        <a:extLst>
                          <a:ext uri="{FF2B5EF4-FFF2-40B4-BE49-F238E27FC236}">
                            <a16:creationId xmlns:a16="http://schemas.microsoft.com/office/drawing/2014/main" id="{686236A4-CE83-48E2-80F4-E084554BCE5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00038" y="1603284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B375EC7F-5915-442A-BA6A-9C349F4C730F}"/>
                      </a:ext>
                    </a:extLst>
                  </p:cNvPr>
                  <p:cNvCxnSpPr/>
                  <p:nvPr/>
                </p:nvCxnSpPr>
                <p:spPr>
                  <a:xfrm>
                    <a:off x="4305716" y="2028627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TextBox 23">
                        <a:extLst>
                          <a:ext uri="{FF2B5EF4-FFF2-40B4-BE49-F238E27FC236}">
                            <a16:creationId xmlns:a16="http://schemas.microsoft.com/office/drawing/2014/main" id="{BE524D6B-FBB2-4B4B-9C6E-CA71F5B928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17910" y="1600091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360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4" name="TextBox 23">
                        <a:extLst>
                          <a:ext uri="{FF2B5EF4-FFF2-40B4-BE49-F238E27FC236}">
                            <a16:creationId xmlns:a16="http://schemas.microsoft.com/office/drawing/2014/main" id="{BE524D6B-FBB2-4B4B-9C6E-CA71F5B9289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17910" y="1600091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r="-4354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5" name="Right Brace 24">
                    <a:extLst>
                      <a:ext uri="{FF2B5EF4-FFF2-40B4-BE49-F238E27FC236}">
                        <a16:creationId xmlns:a16="http://schemas.microsoft.com/office/drawing/2014/main" id="{C8A0BF38-9A28-4C1A-BA6A-DA357EAD1C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453913" y="-226084"/>
                    <a:ext cx="130106" cy="3709440"/>
                  </a:xfrm>
                  <a:prstGeom prst="rightBrac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668CC78-A074-48ED-BD7E-159CF846CB74}"/>
                      </a:ext>
                    </a:extLst>
                  </p:cNvPr>
                  <p:cNvSpPr txBox="1"/>
                  <p:nvPr/>
                </p:nvSpPr>
                <p:spPr>
                  <a:xfrm>
                    <a:off x="2242146" y="1172910"/>
                    <a:ext cx="55363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/>
                      <a:t>T</a:t>
                    </a:r>
                  </a:p>
                </p:txBody>
              </p:sp>
              <p:sp>
                <p:nvSpPr>
                  <p:cNvPr id="27" name="Arrow: Curved Down 26">
                    <a:extLst>
                      <a:ext uri="{FF2B5EF4-FFF2-40B4-BE49-F238E27FC236}">
                        <a16:creationId xmlns:a16="http://schemas.microsoft.com/office/drawing/2014/main" id="{18ADCFD7-822E-471B-88F4-4425BC22DA79}"/>
                      </a:ext>
                    </a:extLst>
                  </p:cNvPr>
                  <p:cNvSpPr/>
                  <p:nvPr/>
                </p:nvSpPr>
                <p:spPr>
                  <a:xfrm>
                    <a:off x="2857046" y="1220373"/>
                    <a:ext cx="4632001" cy="359622"/>
                  </a:xfrm>
                  <a:prstGeom prst="curvedDownArrow">
                    <a:avLst>
                      <a:gd name="adj1" fmla="val 27988"/>
                      <a:gd name="adj2" fmla="val 106500"/>
                      <a:gd name="adj3" fmla="val 39565"/>
                    </a:avLst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1857780E-6FDC-4BE7-9B23-C827C8A774BB}"/>
                      </a:ext>
                    </a:extLst>
                  </p:cNvPr>
                  <p:cNvCxnSpPr/>
                  <p:nvPr/>
                </p:nvCxnSpPr>
                <p:spPr>
                  <a:xfrm>
                    <a:off x="6102650" y="2040653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TextBox 28">
                        <a:extLst>
                          <a:ext uri="{FF2B5EF4-FFF2-40B4-BE49-F238E27FC236}">
                            <a16:creationId xmlns:a16="http://schemas.microsoft.com/office/drawing/2014/main" id="{69E75BF3-6898-4BC8-8C7F-6043D7E3698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914844" y="1612117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9" name="TextBox 28">
                        <a:extLst>
                          <a:ext uri="{FF2B5EF4-FFF2-40B4-BE49-F238E27FC236}">
                            <a16:creationId xmlns:a16="http://schemas.microsoft.com/office/drawing/2014/main" id="{69E75BF3-6898-4BC8-8C7F-6043D7E3698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14844" y="1612117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7FA0932F-5E56-4CE8-AE10-9F4C39C1E067}"/>
                      </a:ext>
                    </a:extLst>
                  </p:cNvPr>
                  <p:cNvCxnSpPr/>
                  <p:nvPr/>
                </p:nvCxnSpPr>
                <p:spPr>
                  <a:xfrm>
                    <a:off x="6810545" y="2031820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" name="TextBox 30">
                        <a:extLst>
                          <a:ext uri="{FF2B5EF4-FFF2-40B4-BE49-F238E27FC236}">
                            <a16:creationId xmlns:a16="http://schemas.microsoft.com/office/drawing/2014/main" id="{E5B39B56-7CFE-46E1-B87A-9FAC8AF7D7E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22739" y="1603284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1" name="TextBox 30">
                        <a:extLst>
                          <a:ext uri="{FF2B5EF4-FFF2-40B4-BE49-F238E27FC236}">
                            <a16:creationId xmlns:a16="http://schemas.microsoft.com/office/drawing/2014/main" id="{E5B39B56-7CFE-46E1-B87A-9FAC8AF7D7E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622739" y="1603284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A33A6A0F-75CB-45A7-865D-60D889671EF1}"/>
                      </a:ext>
                    </a:extLst>
                  </p:cNvPr>
                  <p:cNvCxnSpPr/>
                  <p:nvPr/>
                </p:nvCxnSpPr>
                <p:spPr>
                  <a:xfrm>
                    <a:off x="7493969" y="2034079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64255592-9BCE-47ED-93B3-A1E9562AAEC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306163" y="1605543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64255592-9BCE-47ED-93B3-A1E9562AAEC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306163" y="1605543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67A93AF8-25EF-4847-8415-977B495F2350}"/>
                      </a:ext>
                    </a:extLst>
                  </p:cNvPr>
                  <p:cNvCxnSpPr/>
                  <p:nvPr/>
                </p:nvCxnSpPr>
                <p:spPr>
                  <a:xfrm>
                    <a:off x="10707789" y="2018580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>
                        <a:extLst>
                          <a:ext uri="{FF2B5EF4-FFF2-40B4-BE49-F238E27FC236}">
                            <a16:creationId xmlns:a16="http://schemas.microsoft.com/office/drawing/2014/main" id="{C4950397-78C5-4E8B-A665-A9DC2B045A1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519983" y="1590044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360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5" name="TextBox 34">
                        <a:extLst>
                          <a:ext uri="{FF2B5EF4-FFF2-40B4-BE49-F238E27FC236}">
                            <a16:creationId xmlns:a16="http://schemas.microsoft.com/office/drawing/2014/main" id="{C4950397-78C5-4E8B-A665-A9DC2B045A1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519983" y="1590044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r="-4032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id="{18536C17-D6A9-4E33-A773-1F294D4EB065}"/>
                      </a:ext>
                    </a:extLst>
                  </p:cNvPr>
                  <p:cNvCxnSpPr/>
                  <p:nvPr/>
                </p:nvCxnSpPr>
                <p:spPr>
                  <a:xfrm>
                    <a:off x="664245" y="2183802"/>
                    <a:ext cx="711800" cy="0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Arrow Connector 36">
                    <a:extLst>
                      <a:ext uri="{FF2B5EF4-FFF2-40B4-BE49-F238E27FC236}">
                        <a16:creationId xmlns:a16="http://schemas.microsoft.com/office/drawing/2014/main" id="{3D57F804-D47C-4B71-9B09-4367C49B8F1A}"/>
                      </a:ext>
                    </a:extLst>
                  </p:cNvPr>
                  <p:cNvCxnSpPr/>
                  <p:nvPr/>
                </p:nvCxnSpPr>
                <p:spPr>
                  <a:xfrm>
                    <a:off x="1376043" y="2187025"/>
                    <a:ext cx="711800" cy="0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TextBox 37">
                        <a:extLst>
                          <a:ext uri="{FF2B5EF4-FFF2-40B4-BE49-F238E27FC236}">
                            <a16:creationId xmlns:a16="http://schemas.microsoft.com/office/drawing/2014/main" id="{786CE7A8-3533-44B4-9E39-69779C027BE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724800" y="1194251"/>
                        <a:ext cx="2179286" cy="5667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8" name="TextBox 37">
                        <a:extLst>
                          <a:ext uri="{FF2B5EF4-FFF2-40B4-BE49-F238E27FC236}">
                            <a16:creationId xmlns:a16="http://schemas.microsoft.com/office/drawing/2014/main" id="{786CE7A8-3533-44B4-9E39-69779C027BE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724800" y="1194251"/>
                        <a:ext cx="2179286" cy="566758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9F7D287-2D05-4ABB-B10A-92D6009764A1}"/>
                  </a:ext>
                </a:extLst>
              </p:cNvPr>
              <p:cNvCxnSpPr/>
              <p:nvPr/>
            </p:nvCxnSpPr>
            <p:spPr>
              <a:xfrm>
                <a:off x="8239909" y="2828604"/>
                <a:ext cx="0" cy="2693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C9179E8-328B-41EA-8ED5-D1CCA3D7D83B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103" y="2400068"/>
                    <a:ext cx="3756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C9179E8-328B-41EA-8ED5-D1CCA3D7D8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52103" y="2400068"/>
                    <a:ext cx="375612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2A4D994-2A9E-4DBD-B521-ED649A658ACA}"/>
                </a:ext>
              </a:extLst>
            </p:cNvPr>
            <p:cNvSpPr/>
            <p:nvPr/>
          </p:nvSpPr>
          <p:spPr>
            <a:xfrm>
              <a:off x="2796988" y="3039412"/>
              <a:ext cx="215153" cy="189063"/>
            </a:xfrm>
            <a:custGeom>
              <a:avLst/>
              <a:gdLst>
                <a:gd name="connsiteX0" fmla="*/ 0 w 215153"/>
                <a:gd name="connsiteY0" fmla="*/ 69548 h 189063"/>
                <a:gd name="connsiteX1" fmla="*/ 75304 w 215153"/>
                <a:gd name="connsiteY1" fmla="*/ 5002 h 189063"/>
                <a:gd name="connsiteX2" fmla="*/ 129092 w 215153"/>
                <a:gd name="connsiteY2" fmla="*/ 187882 h 189063"/>
                <a:gd name="connsiteX3" fmla="*/ 215153 w 215153"/>
                <a:gd name="connsiteY3" fmla="*/ 69548 h 18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153" h="189063">
                  <a:moveTo>
                    <a:pt x="0" y="69548"/>
                  </a:moveTo>
                  <a:cubicBezTo>
                    <a:pt x="26894" y="27414"/>
                    <a:pt x="53789" y="-14720"/>
                    <a:pt x="75304" y="5002"/>
                  </a:cubicBezTo>
                  <a:cubicBezTo>
                    <a:pt x="96819" y="24724"/>
                    <a:pt x="105784" y="177124"/>
                    <a:pt x="129092" y="187882"/>
                  </a:cubicBezTo>
                  <a:cubicBezTo>
                    <a:pt x="152400" y="198640"/>
                    <a:pt x="183776" y="134094"/>
                    <a:pt x="215153" y="6954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D0643B-7B1C-4F7D-B3F8-CB58804ACBBD}"/>
                </a:ext>
              </a:extLst>
            </p:cNvPr>
            <p:cNvSpPr/>
            <p:nvPr/>
          </p:nvSpPr>
          <p:spPr>
            <a:xfrm>
              <a:off x="9481036" y="3037417"/>
              <a:ext cx="215153" cy="189063"/>
            </a:xfrm>
            <a:custGeom>
              <a:avLst/>
              <a:gdLst>
                <a:gd name="connsiteX0" fmla="*/ 0 w 215153"/>
                <a:gd name="connsiteY0" fmla="*/ 69548 h 189063"/>
                <a:gd name="connsiteX1" fmla="*/ 75304 w 215153"/>
                <a:gd name="connsiteY1" fmla="*/ 5002 h 189063"/>
                <a:gd name="connsiteX2" fmla="*/ 129092 w 215153"/>
                <a:gd name="connsiteY2" fmla="*/ 187882 h 189063"/>
                <a:gd name="connsiteX3" fmla="*/ 215153 w 215153"/>
                <a:gd name="connsiteY3" fmla="*/ 69548 h 18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153" h="189063">
                  <a:moveTo>
                    <a:pt x="0" y="69548"/>
                  </a:moveTo>
                  <a:cubicBezTo>
                    <a:pt x="26894" y="27414"/>
                    <a:pt x="53789" y="-14720"/>
                    <a:pt x="75304" y="5002"/>
                  </a:cubicBezTo>
                  <a:cubicBezTo>
                    <a:pt x="96819" y="24724"/>
                    <a:pt x="105784" y="177124"/>
                    <a:pt x="129092" y="187882"/>
                  </a:cubicBezTo>
                  <a:cubicBezTo>
                    <a:pt x="152400" y="198640"/>
                    <a:pt x="183776" y="134094"/>
                    <a:pt x="215153" y="6954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327C752-4440-4123-91A0-3B0BFCD1B680}"/>
              </a:ext>
            </a:extLst>
          </p:cNvPr>
          <p:cNvGrpSpPr/>
          <p:nvPr/>
        </p:nvGrpSpPr>
        <p:grpSpPr>
          <a:xfrm>
            <a:off x="320234" y="3617017"/>
            <a:ext cx="11237966" cy="1638349"/>
            <a:chOff x="320234" y="3617017"/>
            <a:chExt cx="11237966" cy="163834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CF4B301-E24C-4FA3-A340-EA0CD519874F}"/>
                </a:ext>
              </a:extLst>
            </p:cNvPr>
            <p:cNvGrpSpPr/>
            <p:nvPr/>
          </p:nvGrpSpPr>
          <p:grpSpPr>
            <a:xfrm>
              <a:off x="320234" y="3690242"/>
              <a:ext cx="11237966" cy="1565124"/>
              <a:chOff x="320234" y="3690242"/>
              <a:chExt cx="11237966" cy="1565124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3E79015-21C1-4023-9BE1-19DAF355D3CB}"/>
                  </a:ext>
                </a:extLst>
              </p:cNvPr>
              <p:cNvGrpSpPr/>
              <p:nvPr/>
            </p:nvGrpSpPr>
            <p:grpSpPr>
              <a:xfrm>
                <a:off x="320234" y="3690242"/>
                <a:ext cx="11237966" cy="1565124"/>
                <a:chOff x="320234" y="3690242"/>
                <a:chExt cx="11237966" cy="1565124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C5F2C078-B96F-486E-B972-6F0475EF2AD9}"/>
                    </a:ext>
                  </a:extLst>
                </p:cNvPr>
                <p:cNvGrpSpPr/>
                <p:nvPr/>
              </p:nvGrpSpPr>
              <p:grpSpPr>
                <a:xfrm>
                  <a:off x="320234" y="3690242"/>
                  <a:ext cx="11237966" cy="1565124"/>
                  <a:chOff x="320234" y="3690242"/>
                  <a:chExt cx="11237966" cy="1565124"/>
                </a:xfrm>
              </p:grpSpPr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80FE2663-7F6A-4906-94E7-4502653BAEE5}"/>
                      </a:ext>
                    </a:extLst>
                  </p:cNvPr>
                  <p:cNvGrpSpPr/>
                  <p:nvPr/>
                </p:nvGrpSpPr>
                <p:grpSpPr>
                  <a:xfrm>
                    <a:off x="320234" y="3690242"/>
                    <a:ext cx="11237966" cy="1565124"/>
                    <a:chOff x="115834" y="3099807"/>
                    <a:chExt cx="11237966" cy="1565124"/>
                  </a:xfrm>
                </p:grpSpPr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E4B37E3C-DE6B-4965-AF73-CEA3FA96025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1214" y="3124926"/>
                      <a:ext cx="0" cy="26932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0" name="TextBox 59">
                          <a:extLst>
                            <a:ext uri="{FF2B5EF4-FFF2-40B4-BE49-F238E27FC236}">
                              <a16:creationId xmlns:a16="http://schemas.microsoft.com/office/drawing/2014/main" id="{2E2CF719-6B2C-4119-ADE8-90E2D9B6CD3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9422" y="3276419"/>
                          <a:ext cx="375612" cy="2616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p:txBody>
                    </p:sp>
                  </mc:Choice>
                  <mc:Fallback xmlns="">
                    <p:sp>
                      <p:nvSpPr>
                        <p:cNvPr id="60" name="TextBox 59">
                          <a:extLst>
                            <a:ext uri="{FF2B5EF4-FFF2-40B4-BE49-F238E27FC236}">
                              <a16:creationId xmlns:a16="http://schemas.microsoft.com/office/drawing/2014/main" id="{2E2CF719-6B2C-4119-ADE8-90E2D9B6CD35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9422" y="3276419"/>
                          <a:ext cx="375612" cy="261610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1" name="TextBox 60">
                          <a:extLst>
                            <a:ext uri="{FF2B5EF4-FFF2-40B4-BE49-F238E27FC236}">
                              <a16:creationId xmlns:a16="http://schemas.microsoft.com/office/drawing/2014/main" id="{0DB56B6A-DF41-44B5-B063-D9B37FD9ED5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491220" y="3279642"/>
                          <a:ext cx="375612" cy="2616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p:txBody>
                    </p:sp>
                  </mc:Choice>
                  <mc:Fallback xmlns="">
                    <p:sp>
                      <p:nvSpPr>
                        <p:cNvPr id="61" name="TextBox 60">
                          <a:extLst>
                            <a:ext uri="{FF2B5EF4-FFF2-40B4-BE49-F238E27FC236}">
                              <a16:creationId xmlns:a16="http://schemas.microsoft.com/office/drawing/2014/main" id="{0DB56B6A-DF41-44B5-B063-D9B37FD9ED5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491220" y="3279642"/>
                          <a:ext cx="375612" cy="261610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grpSp>
                  <p:nvGrpSpPr>
                    <p:cNvPr id="62" name="Group 61">
                      <a:extLst>
                        <a:ext uri="{FF2B5EF4-FFF2-40B4-BE49-F238E27FC236}">
                          <a16:creationId xmlns:a16="http://schemas.microsoft.com/office/drawing/2014/main" id="{C29D5F8A-16B3-4590-B73B-DA0FDDD894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5834" y="3099807"/>
                      <a:ext cx="11237966" cy="1565124"/>
                      <a:chOff x="165140" y="2300632"/>
                      <a:chExt cx="11237966" cy="1565124"/>
                    </a:xfrm>
                  </p:grpSpPr>
                  <p:cxnSp>
                    <p:nvCxnSpPr>
                      <p:cNvPr id="63" name="Straight Arrow Connector 62">
                        <a:extLst>
                          <a:ext uri="{FF2B5EF4-FFF2-40B4-BE49-F238E27FC236}">
                            <a16:creationId xmlns:a16="http://schemas.microsoft.com/office/drawing/2014/main" id="{505B2173-5E59-41AB-97ED-041CBF7CF36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53488" y="2312905"/>
                        <a:ext cx="10749618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4" name="TextBox 63">
                        <a:extLst>
                          <a:ext uri="{FF2B5EF4-FFF2-40B4-BE49-F238E27FC236}">
                            <a16:creationId xmlns:a16="http://schemas.microsoft.com/office/drawing/2014/main" id="{C49C0526-33E9-43FC-8891-A84923A1284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5140" y="2995245"/>
                        <a:ext cx="169484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/>
                          <a:t>Observer Time Loop</a:t>
                        </a: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5" name="TextBox 64">
                            <a:extLst>
                              <a:ext uri="{FF2B5EF4-FFF2-40B4-BE49-F238E27FC236}">
                                <a16:creationId xmlns:a16="http://schemas.microsoft.com/office/drawing/2014/main" id="{329A1ED5-0C65-414E-8A50-C46B7D82B6C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76440" y="2491991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5" name="TextBox 64">
                            <a:extLst>
                              <a:ext uri="{FF2B5EF4-FFF2-40B4-BE49-F238E27FC236}">
                                <a16:creationId xmlns:a16="http://schemas.microsoft.com/office/drawing/2014/main" id="{329A1ED5-0C65-414E-8A50-C46B7D82B6C7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476440" y="2491991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14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66" name="Straight Connector 65">
                        <a:extLst>
                          <a:ext uri="{FF2B5EF4-FFF2-40B4-BE49-F238E27FC236}">
                            <a16:creationId xmlns:a16="http://schemas.microsoft.com/office/drawing/2014/main" id="{DEC60EC4-C405-4908-8701-9DF6D1B9E76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376045" y="2309132"/>
                        <a:ext cx="0" cy="26932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7" name="TextBox 66">
                            <a:extLst>
                              <a:ext uri="{FF2B5EF4-FFF2-40B4-BE49-F238E27FC236}">
                                <a16:creationId xmlns:a16="http://schemas.microsoft.com/office/drawing/2014/main" id="{7916C209-DDE3-4A8C-9386-55C287F97F0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188239" y="2483026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7" name="TextBox 66">
                            <a:extLst>
                              <a:ext uri="{FF2B5EF4-FFF2-40B4-BE49-F238E27FC236}">
                                <a16:creationId xmlns:a16="http://schemas.microsoft.com/office/drawing/2014/main" id="{7916C209-DDE3-4A8C-9386-55C287F97F04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188239" y="2483026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15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68" name="Straight Connector 67">
                        <a:extLst>
                          <a:ext uri="{FF2B5EF4-FFF2-40B4-BE49-F238E27FC236}">
                            <a16:creationId xmlns:a16="http://schemas.microsoft.com/office/drawing/2014/main" id="{2A2C0DCD-3982-494B-A9BB-7A77B1751FE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087844" y="2311523"/>
                        <a:ext cx="0" cy="26932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9" name="TextBox 68">
                            <a:extLst>
                              <a:ext uri="{FF2B5EF4-FFF2-40B4-BE49-F238E27FC236}">
                                <a16:creationId xmlns:a16="http://schemas.microsoft.com/office/drawing/2014/main" id="{FD536128-0B80-480D-A0D8-67A7129BEE8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900038" y="2485417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9" name="TextBox 68">
                            <a:extLst>
                              <a:ext uri="{FF2B5EF4-FFF2-40B4-BE49-F238E27FC236}">
                                <a16:creationId xmlns:a16="http://schemas.microsoft.com/office/drawing/2014/main" id="{FD536128-0B80-480D-A0D8-67A7129BEE85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900038" y="2485417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16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70" name="Straight Connector 69">
                        <a:extLst>
                          <a:ext uri="{FF2B5EF4-FFF2-40B4-BE49-F238E27FC236}">
                            <a16:creationId xmlns:a16="http://schemas.microsoft.com/office/drawing/2014/main" id="{1C285731-5D0C-4091-A453-FCD52C3DE77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05716" y="2308700"/>
                        <a:ext cx="0" cy="26932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1" name="TextBox 70">
                            <a:extLst>
                              <a:ext uri="{FF2B5EF4-FFF2-40B4-BE49-F238E27FC236}">
                                <a16:creationId xmlns:a16="http://schemas.microsoft.com/office/drawing/2014/main" id="{3244C6ED-8C70-40E9-AE7E-F06DA902A34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049108" y="2492198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360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71" name="TextBox 70">
                            <a:extLst>
                              <a:ext uri="{FF2B5EF4-FFF2-40B4-BE49-F238E27FC236}">
                                <a16:creationId xmlns:a16="http://schemas.microsoft.com/office/drawing/2014/main" id="{3244C6ED-8C70-40E9-AE7E-F06DA902A347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4049108" y="2492198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17"/>
                            <a:stretch>
                              <a:fillRect r="-40984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sp>
                    <p:nvSpPr>
                      <p:cNvPr id="72" name="Right Brace 71">
                        <a:extLst>
                          <a:ext uri="{FF2B5EF4-FFF2-40B4-BE49-F238E27FC236}">
                            <a16:creationId xmlns:a16="http://schemas.microsoft.com/office/drawing/2014/main" id="{99E94B15-620C-43F0-B69A-3E830978BF92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 flipH="1">
                        <a:off x="2412997" y="1133324"/>
                        <a:ext cx="132571" cy="3652870"/>
                      </a:xfrm>
                      <a:prstGeom prst="rightBrac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3" name="TextBox 72">
                        <a:extLst>
                          <a:ext uri="{FF2B5EF4-FFF2-40B4-BE49-F238E27FC236}">
                            <a16:creationId xmlns:a16="http://schemas.microsoft.com/office/drawing/2014/main" id="{0E7EAD1C-15F8-4EDB-9F76-3DF7DA49E68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99196" y="3112872"/>
                        <a:ext cx="553639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b="1" dirty="0"/>
                          <a:t>T</a:t>
                        </a:r>
                      </a:p>
                    </p:txBody>
                  </p:sp>
                  <p:sp>
                    <p:nvSpPr>
                      <p:cNvPr id="74" name="Arrow: Curved Down 73">
                        <a:extLst>
                          <a:ext uri="{FF2B5EF4-FFF2-40B4-BE49-F238E27FC236}">
                            <a16:creationId xmlns:a16="http://schemas.microsoft.com/office/drawing/2014/main" id="{DF1154A0-CB4D-4E9B-8492-2F578A805B11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805740" y="3072419"/>
                        <a:ext cx="4583887" cy="457924"/>
                      </a:xfrm>
                      <a:prstGeom prst="curvedDownArrow">
                        <a:avLst>
                          <a:gd name="adj1" fmla="val 27988"/>
                          <a:gd name="adj2" fmla="val 106500"/>
                          <a:gd name="adj3" fmla="val 39565"/>
                        </a:avLst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75" name="Straight Connector 74">
                        <a:extLst>
                          <a:ext uri="{FF2B5EF4-FFF2-40B4-BE49-F238E27FC236}">
                            <a16:creationId xmlns:a16="http://schemas.microsoft.com/office/drawing/2014/main" id="{0B2DC107-DA63-44A2-9D2F-F8E5719957D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274772" y="2309597"/>
                        <a:ext cx="0" cy="26932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6" name="TextBox 75">
                            <a:extLst>
                              <a:ext uri="{FF2B5EF4-FFF2-40B4-BE49-F238E27FC236}">
                                <a16:creationId xmlns:a16="http://schemas.microsoft.com/office/drawing/2014/main" id="{F7F8BE9F-E14C-49AF-9584-BC402687289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086966" y="2526516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50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76" name="TextBox 75">
                            <a:extLst>
                              <a:ext uri="{FF2B5EF4-FFF2-40B4-BE49-F238E27FC236}">
                                <a16:creationId xmlns:a16="http://schemas.microsoft.com/office/drawing/2014/main" id="{F7F8BE9F-E14C-49AF-9584-BC402687289F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086966" y="2526516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18"/>
                            <a:stretch>
                              <a:fillRect r="-14516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77" name="Straight Connector 76">
                        <a:extLst>
                          <a:ext uri="{FF2B5EF4-FFF2-40B4-BE49-F238E27FC236}">
                            <a16:creationId xmlns:a16="http://schemas.microsoft.com/office/drawing/2014/main" id="{26083E5A-6630-449C-925F-75B034991A6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986568" y="2300632"/>
                        <a:ext cx="0" cy="26932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8" name="TextBox 77">
                            <a:extLst>
                              <a:ext uri="{FF2B5EF4-FFF2-40B4-BE49-F238E27FC236}">
                                <a16:creationId xmlns:a16="http://schemas.microsoft.com/office/drawing/2014/main" id="{E161943E-258E-40B2-BD6B-C9AD6C30820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798762" y="2517551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51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>
                              <a:solidFill>
                                <a:schemeClr val="accent2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78" name="TextBox 77">
                            <a:extLst>
                              <a:ext uri="{FF2B5EF4-FFF2-40B4-BE49-F238E27FC236}">
                                <a16:creationId xmlns:a16="http://schemas.microsoft.com/office/drawing/2014/main" id="{E161943E-258E-40B2-BD6B-C9AD6C30820F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798762" y="2517551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26"/>
                            <a:stretch>
                              <a:fillRect r="-16393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79" name="Straight Connector 78">
                        <a:extLst>
                          <a:ext uri="{FF2B5EF4-FFF2-40B4-BE49-F238E27FC236}">
                            <a16:creationId xmlns:a16="http://schemas.microsoft.com/office/drawing/2014/main" id="{4D83D159-1B3D-48C1-9528-DC0C1B64476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663048" y="2323562"/>
                        <a:ext cx="0" cy="26932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0" name="TextBox 79">
                            <a:extLst>
                              <a:ext uri="{FF2B5EF4-FFF2-40B4-BE49-F238E27FC236}">
                                <a16:creationId xmlns:a16="http://schemas.microsoft.com/office/drawing/2014/main" id="{D2F34438-483C-4BB7-B29A-8F3B6A64949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475242" y="2540481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52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0" name="TextBox 79">
                            <a:extLst>
                              <a:ext uri="{FF2B5EF4-FFF2-40B4-BE49-F238E27FC236}">
                                <a16:creationId xmlns:a16="http://schemas.microsoft.com/office/drawing/2014/main" id="{D2F34438-483C-4BB7-B29A-8F3B6A64949F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7475242" y="2540481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20"/>
                            <a:stretch>
                              <a:fillRect r="-16393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81" name="Straight Connector 80">
                        <a:extLst>
                          <a:ext uri="{FF2B5EF4-FFF2-40B4-BE49-F238E27FC236}">
                            <a16:creationId xmlns:a16="http://schemas.microsoft.com/office/drawing/2014/main" id="{CED6FBB3-B072-487A-A33A-8B96855E6BC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0870886" y="2309597"/>
                        <a:ext cx="0" cy="26932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2" name="TextBox 81">
                            <a:extLst>
                              <a:ext uri="{FF2B5EF4-FFF2-40B4-BE49-F238E27FC236}">
                                <a16:creationId xmlns:a16="http://schemas.microsoft.com/office/drawing/2014/main" id="{46B1100A-2462-4741-B76E-4B350738F08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0683080" y="2526516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49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2" name="TextBox 81">
                            <a:extLst>
                              <a:ext uri="{FF2B5EF4-FFF2-40B4-BE49-F238E27FC236}">
                                <a16:creationId xmlns:a16="http://schemas.microsoft.com/office/drawing/2014/main" id="{46B1100A-2462-4741-B76E-4B350738F08B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0683080" y="2526516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21"/>
                            <a:stretch>
                              <a:fillRect r="-11290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83" name="Straight Arrow Connector 82">
                        <a:extLst>
                          <a:ext uri="{FF2B5EF4-FFF2-40B4-BE49-F238E27FC236}">
                            <a16:creationId xmlns:a16="http://schemas.microsoft.com/office/drawing/2014/main" id="{54D9570B-3EB9-4C4A-A535-0C3CC1CB585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4245" y="2463505"/>
                        <a:ext cx="711800" cy="0"/>
                      </a:xfrm>
                      <a:prstGeom prst="straightConnector1">
                        <a:avLst/>
                      </a:prstGeom>
                      <a:ln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Straight Arrow Connector 83">
                        <a:extLst>
                          <a:ext uri="{FF2B5EF4-FFF2-40B4-BE49-F238E27FC236}">
                            <a16:creationId xmlns:a16="http://schemas.microsoft.com/office/drawing/2014/main" id="{8B0BB367-51F9-4C67-A30D-DFC978334D5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376043" y="2466728"/>
                        <a:ext cx="711800" cy="0"/>
                      </a:xfrm>
                      <a:prstGeom prst="straightConnector1">
                        <a:avLst/>
                      </a:prstGeom>
                      <a:ln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" name="TextBox 84">
                            <a:extLst>
                              <a:ext uri="{FF2B5EF4-FFF2-40B4-BE49-F238E27FC236}">
                                <a16:creationId xmlns:a16="http://schemas.microsoft.com/office/drawing/2014/main" id="{A385E70D-91FE-48B8-901D-BA8D2589A66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761620" y="3496424"/>
                            <a:ext cx="2179286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" name="TextBox 84">
                            <a:extLst>
                              <a:ext uri="{FF2B5EF4-FFF2-40B4-BE49-F238E27FC236}">
                                <a16:creationId xmlns:a16="http://schemas.microsoft.com/office/drawing/2014/main" id="{A385E70D-91FE-48B8-901D-BA8D2589A66B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761620" y="3496424"/>
                            <a:ext cx="2179286" cy="369332"/>
                          </a:xfrm>
                          <a:prstGeom prst="rect">
                            <a:avLst/>
                          </a:prstGeom>
                          <a:blipFill>
                            <a:blip r:embed="rId22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</p:grp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7948A52B-F291-4FE0-A8FA-49C3E4CD7BDF}"/>
                      </a:ext>
                    </a:extLst>
                  </p:cNvPr>
                  <p:cNvCxnSpPr/>
                  <p:nvPr/>
                </p:nvCxnSpPr>
                <p:spPr>
                  <a:xfrm>
                    <a:off x="9031889" y="3713172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93C8AD1C-07CB-434D-A11E-22748F51594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844083" y="3930091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360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93C8AD1C-07CB-434D-A11E-22748F51594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44083" y="3930091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23"/>
                        <a:stretch>
                          <a:fillRect r="-4098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7745D90A-2163-40B4-8BA0-714E46ED6064}"/>
                      </a:ext>
                    </a:extLst>
                  </p:cNvPr>
                  <p:cNvCxnSpPr/>
                  <p:nvPr/>
                </p:nvCxnSpPr>
                <p:spPr>
                  <a:xfrm>
                    <a:off x="9731475" y="3715047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TextBox 57">
                        <a:extLst>
                          <a:ext uri="{FF2B5EF4-FFF2-40B4-BE49-F238E27FC236}">
                            <a16:creationId xmlns:a16="http://schemas.microsoft.com/office/drawing/2014/main" id="{0A8897AC-75A6-47F9-95EC-1A6B17F05A6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543669" y="3931966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8" name="TextBox 57">
                        <a:extLst>
                          <a:ext uri="{FF2B5EF4-FFF2-40B4-BE49-F238E27FC236}">
                            <a16:creationId xmlns:a16="http://schemas.microsoft.com/office/drawing/2014/main" id="{0A8897AC-75A6-47F9-95EC-1A6B17F05A6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543669" y="3931966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2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52" name="Right Brace 51">
                  <a:extLst>
                    <a:ext uri="{FF2B5EF4-FFF2-40B4-BE49-F238E27FC236}">
                      <a16:creationId xmlns:a16="http://schemas.microsoft.com/office/drawing/2014/main" id="{06969986-31AF-4A97-9DBB-1E4BAFBF4E76}"/>
                    </a:ext>
                  </a:extLst>
                </p:cNvPr>
                <p:cNvSpPr/>
                <p:nvPr/>
              </p:nvSpPr>
              <p:spPr>
                <a:xfrm rot="16200000" flipH="1">
                  <a:off x="8605804" y="2014446"/>
                  <a:ext cx="205771" cy="4634581"/>
                </a:xfrm>
                <a:prstGeom prst="righ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069CCCD-F5E5-4990-AF62-0C176F644C60}"/>
                    </a:ext>
                  </a:extLst>
                </p:cNvPr>
                <p:cNvSpPr txBox="1"/>
                <p:nvPr/>
              </p:nvSpPr>
              <p:spPr>
                <a:xfrm>
                  <a:off x="8491650" y="4460064"/>
                  <a:ext cx="5536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T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102D706E-B490-4E4B-8E63-D0C7AEC2F9C5}"/>
                      </a:ext>
                    </a:extLst>
                  </p:cNvPr>
                  <p:cNvSpPr txBox="1"/>
                  <p:nvPr/>
                </p:nvSpPr>
                <p:spPr>
                  <a:xfrm>
                    <a:off x="6590027" y="3899715"/>
                    <a:ext cx="37561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102D706E-B490-4E4B-8E63-D0C7AEC2F9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0027" y="3899715"/>
                    <a:ext cx="375612" cy="26161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F409FDE6-C7E3-4B11-85FE-5B136223176F}"/>
                      </a:ext>
                    </a:extLst>
                  </p:cNvPr>
                  <p:cNvSpPr txBox="1"/>
                  <p:nvPr/>
                </p:nvSpPr>
                <p:spPr>
                  <a:xfrm>
                    <a:off x="7301825" y="3902938"/>
                    <a:ext cx="37561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F409FDE6-C7E3-4B11-85FE-5B13622317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1825" y="3902938"/>
                    <a:ext cx="375612" cy="26161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0A6E6298-C176-478D-BFF9-5FD293635F3A}"/>
                  </a:ext>
                </a:extLst>
              </p:cNvPr>
              <p:cNvCxnSpPr/>
              <p:nvPr/>
            </p:nvCxnSpPr>
            <p:spPr>
              <a:xfrm>
                <a:off x="6425544" y="3885976"/>
                <a:ext cx="7118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9B27C6B7-FF7E-4B3E-A8A6-C6B9A642E0A4}"/>
                  </a:ext>
                </a:extLst>
              </p:cNvPr>
              <p:cNvCxnSpPr/>
              <p:nvPr/>
            </p:nvCxnSpPr>
            <p:spPr>
              <a:xfrm>
                <a:off x="7137342" y="3889199"/>
                <a:ext cx="7118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4B39376D-CE40-4564-B49C-F21A729AF66A}"/>
                      </a:ext>
                    </a:extLst>
                  </p:cNvPr>
                  <p:cNvSpPr txBox="1"/>
                  <p:nvPr/>
                </p:nvSpPr>
                <p:spPr>
                  <a:xfrm>
                    <a:off x="9191987" y="3884086"/>
                    <a:ext cx="37561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4B39376D-CE40-4564-B49C-F21A729AF6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91987" y="3884086"/>
                    <a:ext cx="375612" cy="26161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3907C7AF-19A4-42B1-8D81-47E87EA1555D}"/>
                  </a:ext>
                </a:extLst>
              </p:cNvPr>
              <p:cNvCxnSpPr/>
              <p:nvPr/>
            </p:nvCxnSpPr>
            <p:spPr>
              <a:xfrm>
                <a:off x="9027504" y="3870347"/>
                <a:ext cx="7118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38D7C06-BD03-4A0A-B7B6-5A94AEC4BCAD}"/>
                </a:ext>
              </a:extLst>
            </p:cNvPr>
            <p:cNvSpPr/>
            <p:nvPr/>
          </p:nvSpPr>
          <p:spPr>
            <a:xfrm>
              <a:off x="2954734" y="3621985"/>
              <a:ext cx="215153" cy="189063"/>
            </a:xfrm>
            <a:custGeom>
              <a:avLst/>
              <a:gdLst>
                <a:gd name="connsiteX0" fmla="*/ 0 w 215153"/>
                <a:gd name="connsiteY0" fmla="*/ 69548 h 189063"/>
                <a:gd name="connsiteX1" fmla="*/ 75304 w 215153"/>
                <a:gd name="connsiteY1" fmla="*/ 5002 h 189063"/>
                <a:gd name="connsiteX2" fmla="*/ 129092 w 215153"/>
                <a:gd name="connsiteY2" fmla="*/ 187882 h 189063"/>
                <a:gd name="connsiteX3" fmla="*/ 215153 w 215153"/>
                <a:gd name="connsiteY3" fmla="*/ 69548 h 18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153" h="189063">
                  <a:moveTo>
                    <a:pt x="0" y="69548"/>
                  </a:moveTo>
                  <a:cubicBezTo>
                    <a:pt x="26894" y="27414"/>
                    <a:pt x="53789" y="-14720"/>
                    <a:pt x="75304" y="5002"/>
                  </a:cubicBezTo>
                  <a:cubicBezTo>
                    <a:pt x="96819" y="24724"/>
                    <a:pt x="105784" y="177124"/>
                    <a:pt x="129092" y="187882"/>
                  </a:cubicBezTo>
                  <a:cubicBezTo>
                    <a:pt x="152400" y="198640"/>
                    <a:pt x="183776" y="134094"/>
                    <a:pt x="215153" y="6954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AF27D07-5A43-4C3C-BD55-D629E14ED267}"/>
                </a:ext>
              </a:extLst>
            </p:cNvPr>
            <p:cNvSpPr/>
            <p:nvPr/>
          </p:nvSpPr>
          <p:spPr>
            <a:xfrm>
              <a:off x="8357920" y="3617017"/>
              <a:ext cx="215153" cy="189063"/>
            </a:xfrm>
            <a:custGeom>
              <a:avLst/>
              <a:gdLst>
                <a:gd name="connsiteX0" fmla="*/ 0 w 215153"/>
                <a:gd name="connsiteY0" fmla="*/ 69548 h 189063"/>
                <a:gd name="connsiteX1" fmla="*/ 75304 w 215153"/>
                <a:gd name="connsiteY1" fmla="*/ 5002 h 189063"/>
                <a:gd name="connsiteX2" fmla="*/ 129092 w 215153"/>
                <a:gd name="connsiteY2" fmla="*/ 187882 h 189063"/>
                <a:gd name="connsiteX3" fmla="*/ 215153 w 215153"/>
                <a:gd name="connsiteY3" fmla="*/ 69548 h 18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153" h="189063">
                  <a:moveTo>
                    <a:pt x="0" y="69548"/>
                  </a:moveTo>
                  <a:cubicBezTo>
                    <a:pt x="26894" y="27414"/>
                    <a:pt x="53789" y="-14720"/>
                    <a:pt x="75304" y="5002"/>
                  </a:cubicBezTo>
                  <a:cubicBezTo>
                    <a:pt x="96819" y="24724"/>
                    <a:pt x="105784" y="177124"/>
                    <a:pt x="129092" y="187882"/>
                  </a:cubicBezTo>
                  <a:cubicBezTo>
                    <a:pt x="152400" y="198640"/>
                    <a:pt x="183776" y="134094"/>
                    <a:pt x="215153" y="6954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3D54BAF-595F-47B4-B0B0-2D6AB7DCFEB6}"/>
                </a:ext>
              </a:extLst>
            </p:cNvPr>
            <p:cNvSpPr/>
            <p:nvPr/>
          </p:nvSpPr>
          <p:spPr>
            <a:xfrm>
              <a:off x="10386184" y="3617017"/>
              <a:ext cx="215153" cy="189063"/>
            </a:xfrm>
            <a:custGeom>
              <a:avLst/>
              <a:gdLst>
                <a:gd name="connsiteX0" fmla="*/ 0 w 215153"/>
                <a:gd name="connsiteY0" fmla="*/ 69548 h 189063"/>
                <a:gd name="connsiteX1" fmla="*/ 75304 w 215153"/>
                <a:gd name="connsiteY1" fmla="*/ 5002 h 189063"/>
                <a:gd name="connsiteX2" fmla="*/ 129092 w 215153"/>
                <a:gd name="connsiteY2" fmla="*/ 187882 h 189063"/>
                <a:gd name="connsiteX3" fmla="*/ 215153 w 215153"/>
                <a:gd name="connsiteY3" fmla="*/ 69548 h 18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153" h="189063">
                  <a:moveTo>
                    <a:pt x="0" y="69548"/>
                  </a:moveTo>
                  <a:cubicBezTo>
                    <a:pt x="26894" y="27414"/>
                    <a:pt x="53789" y="-14720"/>
                    <a:pt x="75304" y="5002"/>
                  </a:cubicBezTo>
                  <a:cubicBezTo>
                    <a:pt x="96819" y="24724"/>
                    <a:pt x="105784" y="177124"/>
                    <a:pt x="129092" y="187882"/>
                  </a:cubicBezTo>
                  <a:cubicBezTo>
                    <a:pt x="152400" y="198640"/>
                    <a:pt x="183776" y="134094"/>
                    <a:pt x="215153" y="6954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32E8893-E49B-47ED-81B9-C39817D9678B}"/>
              </a:ext>
            </a:extLst>
          </p:cNvPr>
          <p:cNvGrpSpPr/>
          <p:nvPr/>
        </p:nvGrpSpPr>
        <p:grpSpPr>
          <a:xfrm>
            <a:off x="6825488" y="3107763"/>
            <a:ext cx="1484011" cy="597142"/>
            <a:chOff x="7504855" y="3085970"/>
            <a:chExt cx="1484011" cy="597142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642173D-3E85-4D31-B642-20EAAF41ADD5}"/>
                </a:ext>
              </a:extLst>
            </p:cNvPr>
            <p:cNvGrpSpPr/>
            <p:nvPr/>
          </p:nvGrpSpPr>
          <p:grpSpPr>
            <a:xfrm>
              <a:off x="7645006" y="3085970"/>
              <a:ext cx="692869" cy="597142"/>
              <a:chOff x="7645006" y="3085970"/>
              <a:chExt cx="692869" cy="597142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7553D6EA-0703-4A88-8953-917034D0E3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006" y="3085970"/>
                <a:ext cx="173136" cy="244181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7A9A44B6-7326-47EB-B5BA-F74FB78169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18143" y="3089195"/>
                <a:ext cx="519732" cy="2363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98C9EA49-B4F9-47C3-A0D1-1977107A0D46}"/>
                  </a:ext>
                </a:extLst>
              </p:cNvPr>
              <p:cNvCxnSpPr/>
              <p:nvPr/>
            </p:nvCxnSpPr>
            <p:spPr>
              <a:xfrm>
                <a:off x="7818142" y="3330151"/>
                <a:ext cx="0" cy="35296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E3D0685-4D43-4D8D-AD10-35B1430E6B8F}"/>
                </a:ext>
              </a:extLst>
            </p:cNvPr>
            <p:cNvSpPr txBox="1"/>
            <p:nvPr/>
          </p:nvSpPr>
          <p:spPr>
            <a:xfrm>
              <a:off x="7504855" y="3293227"/>
              <a:ext cx="14840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2"/>
                  </a:solidFill>
                </a:rPr>
                <a:t>Interpolation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A0F804E-8854-4D24-A781-950D660AF29E}"/>
              </a:ext>
            </a:extLst>
          </p:cNvPr>
          <p:cNvGrpSpPr/>
          <p:nvPr/>
        </p:nvGrpSpPr>
        <p:grpSpPr>
          <a:xfrm>
            <a:off x="5926133" y="3109150"/>
            <a:ext cx="1484011" cy="589160"/>
            <a:chOff x="5926133" y="3109150"/>
            <a:chExt cx="1484011" cy="589160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D693EDD-090D-4E47-BD47-28878E64B7C6}"/>
                </a:ext>
              </a:extLst>
            </p:cNvPr>
            <p:cNvCxnSpPr/>
            <p:nvPr/>
          </p:nvCxnSpPr>
          <p:spPr>
            <a:xfrm>
              <a:off x="6965639" y="3109150"/>
              <a:ext cx="0" cy="3198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9423D2B-CDFA-4776-9240-3EBB74B620BA}"/>
                </a:ext>
              </a:extLst>
            </p:cNvPr>
            <p:cNvCxnSpPr/>
            <p:nvPr/>
          </p:nvCxnSpPr>
          <p:spPr>
            <a:xfrm>
              <a:off x="6965639" y="3429000"/>
              <a:ext cx="171703" cy="2693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E3B295BE-F17E-4813-9800-4B0F9D98D73F}"/>
                </a:ext>
              </a:extLst>
            </p:cNvPr>
            <p:cNvCxnSpPr/>
            <p:nvPr/>
          </p:nvCxnSpPr>
          <p:spPr>
            <a:xfrm flipH="1">
              <a:off x="6445550" y="3429000"/>
              <a:ext cx="520089" cy="2693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91225AD-0FCD-4367-A574-C026F52F41A3}"/>
                </a:ext>
              </a:extLst>
            </p:cNvPr>
            <p:cNvSpPr txBox="1"/>
            <p:nvPr/>
          </p:nvSpPr>
          <p:spPr>
            <a:xfrm>
              <a:off x="5926133" y="3251579"/>
              <a:ext cx="14840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0000"/>
                  </a:solidFill>
                </a:rPr>
                <a:t>Binning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90999443-0FD9-4857-8ADA-FCB38154A428}"/>
                  </a:ext>
                </a:extLst>
              </p:cNvPr>
              <p:cNvSpPr txBox="1"/>
              <p:nvPr/>
            </p:nvSpPr>
            <p:spPr>
              <a:xfrm>
                <a:off x="6779070" y="2405346"/>
                <a:ext cx="37561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n>
                    <a:noFill/>
                  </a:ln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90999443-0FD9-4857-8ADA-FCB38154A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070" y="2405346"/>
                <a:ext cx="375612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14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59521-5997-479F-B84A-79A4AABAF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GPU Parallelization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1A8A8-3CD8-485C-8D1A-1CEA458CF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CUDA</a:t>
            </a:r>
          </a:p>
          <a:p>
            <a:endParaRPr lang="en-US" dirty="0"/>
          </a:p>
          <a:p>
            <a:r>
              <a:rPr lang="en-US" dirty="0"/>
              <a:t>Used all three dimensions for</a:t>
            </a:r>
          </a:p>
          <a:p>
            <a:pPr lvl="2"/>
            <a:r>
              <a:rPr lang="en-US" dirty="0"/>
              <a:t>Source elements</a:t>
            </a:r>
          </a:p>
          <a:p>
            <a:pPr lvl="2"/>
            <a:r>
              <a:rPr lang="en-US" dirty="0"/>
              <a:t>Observers</a:t>
            </a:r>
          </a:p>
          <a:p>
            <a:pPr lvl="2"/>
            <a:r>
              <a:rPr lang="en-US" dirty="0"/>
              <a:t>Time steps</a:t>
            </a:r>
          </a:p>
          <a:p>
            <a:pPr lvl="3"/>
            <a:r>
              <a:rPr lang="en-US" dirty="0"/>
              <a:t>Using binning approach</a:t>
            </a:r>
          </a:p>
          <a:p>
            <a:endParaRPr lang="en-US" dirty="0"/>
          </a:p>
          <a:p>
            <a:r>
              <a:rPr lang="en-US" dirty="0"/>
              <a:t>Race conditions</a:t>
            </a:r>
          </a:p>
          <a:p>
            <a:pPr lvl="2"/>
            <a:r>
              <a:rPr lang="en-US" dirty="0"/>
              <a:t>Multiple GPU threads trying to access the same data at the same time</a:t>
            </a:r>
          </a:p>
          <a:p>
            <a:pPr lvl="2"/>
            <a:r>
              <a:rPr lang="en-US" dirty="0"/>
              <a:t>Solved by Atomic Addition (Hardware based solution)</a:t>
            </a:r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E2B21-1727-4F0F-8B5C-37C6CB5F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63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19293</TotalTime>
  <Words>1631</Words>
  <Application>Microsoft Office PowerPoint</Application>
  <PresentationFormat>Widescreen</PresentationFormat>
  <Paragraphs>479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Office Theme</vt:lpstr>
      <vt:lpstr>Long Duration Aeroacoustic Simulation</vt:lpstr>
      <vt:lpstr>Outline</vt:lpstr>
      <vt:lpstr>Background</vt:lpstr>
      <vt:lpstr>ACUM</vt:lpstr>
      <vt:lpstr>Project Goals</vt:lpstr>
      <vt:lpstr>ACUM-3</vt:lpstr>
      <vt:lpstr>Algorithm</vt:lpstr>
      <vt:lpstr>Binning Approach for Time Mapping</vt:lpstr>
      <vt:lpstr>GPU Parallelization</vt:lpstr>
      <vt:lpstr>Intermediate Validation</vt:lpstr>
      <vt:lpstr>Computational Time Optimization</vt:lpstr>
      <vt:lpstr>Computational Time Optimization</vt:lpstr>
      <vt:lpstr>MPI Parallelization</vt:lpstr>
      <vt:lpstr>Additional Data Requirement</vt:lpstr>
      <vt:lpstr>Validation -  Thickness Pressure</vt:lpstr>
      <vt:lpstr>Thickness Time History Comparison</vt:lpstr>
      <vt:lpstr>Flyover Simulation</vt:lpstr>
      <vt:lpstr>Pressure Time History</vt:lpstr>
      <vt:lpstr>Instantaneous OASPL</vt:lpstr>
      <vt:lpstr>CFD Solvers</vt:lpstr>
      <vt:lpstr>Mesh Movement</vt:lpstr>
      <vt:lpstr>Motion Matrix Multiplication</vt:lpstr>
      <vt:lpstr>New Motion Module </vt:lpstr>
      <vt:lpstr>Accelerated Multi-axial Rotation with One blade</vt:lpstr>
      <vt:lpstr>Translation + Multi-axial Rotation</vt:lpstr>
      <vt:lpstr>Non-Periodic Cases</vt:lpstr>
      <vt:lpstr>Quasi-Steady Case: Hover</vt:lpstr>
      <vt:lpstr>Hover Noise</vt:lpstr>
      <vt:lpstr>Comparison with Cruise</vt:lpstr>
      <vt:lpstr>Quasi-Steady Case: 45 deg.</vt:lpstr>
      <vt:lpstr>Vorticity Comparison</vt:lpstr>
      <vt:lpstr>Acoustic Results</vt:lpstr>
      <vt:lpstr>Quasi-Steady Total Noise </vt:lpstr>
      <vt:lpstr>Coefficient of Thrust Comparison</vt:lpstr>
      <vt:lpstr>Transition</vt:lpstr>
      <vt:lpstr>Vorticity Contour</vt:lpstr>
      <vt:lpstr>Time History</vt:lpstr>
      <vt:lpstr>Thickness Pressure Time History</vt:lpstr>
      <vt:lpstr>Thickness Sound Pressure Level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CFD and Aeroacoustic Analysis of  Wingtip-Mounted Propellers</dc:title>
  <dc:creator>Dilhara Jayasundara</dc:creator>
  <cp:lastModifiedBy>Dilhara Jayasundara</cp:lastModifiedBy>
  <cp:revision>198</cp:revision>
  <dcterms:created xsi:type="dcterms:W3CDTF">2020-09-05T19:23:46Z</dcterms:created>
  <dcterms:modified xsi:type="dcterms:W3CDTF">2021-04-29T17:16:32Z</dcterms:modified>
</cp:coreProperties>
</file>